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2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  <p:sldMasterId id="2147483827" r:id="rId13"/>
  </p:sldMasterIdLst>
  <p:notesMasterIdLst>
    <p:notesMasterId r:id="rId57"/>
  </p:notesMasterIdLst>
  <p:sldIdLst>
    <p:sldId id="256" r:id="rId14"/>
    <p:sldId id="257" r:id="rId15"/>
    <p:sldId id="258" r:id="rId16"/>
    <p:sldId id="298" r:id="rId17"/>
    <p:sldId id="340" r:id="rId18"/>
    <p:sldId id="323" r:id="rId19"/>
    <p:sldId id="341" r:id="rId20"/>
    <p:sldId id="327" r:id="rId21"/>
    <p:sldId id="349" r:id="rId22"/>
    <p:sldId id="350" r:id="rId23"/>
    <p:sldId id="352" r:id="rId24"/>
    <p:sldId id="353" r:id="rId25"/>
    <p:sldId id="355" r:id="rId26"/>
    <p:sldId id="356" r:id="rId27"/>
    <p:sldId id="357" r:id="rId28"/>
    <p:sldId id="343" r:id="rId29"/>
    <p:sldId id="328" r:id="rId30"/>
    <p:sldId id="329" r:id="rId31"/>
    <p:sldId id="347" r:id="rId32"/>
    <p:sldId id="358" r:id="rId33"/>
    <p:sldId id="359" r:id="rId34"/>
    <p:sldId id="360" r:id="rId35"/>
    <p:sldId id="361" r:id="rId36"/>
    <p:sldId id="362" r:id="rId37"/>
    <p:sldId id="363" r:id="rId38"/>
    <p:sldId id="344" r:id="rId39"/>
    <p:sldId id="332" r:id="rId40"/>
    <p:sldId id="364" r:id="rId41"/>
    <p:sldId id="365" r:id="rId42"/>
    <p:sldId id="333" r:id="rId43"/>
    <p:sldId id="369" r:id="rId44"/>
    <p:sldId id="366" r:id="rId45"/>
    <p:sldId id="367" r:id="rId46"/>
    <p:sldId id="368" r:id="rId47"/>
    <p:sldId id="322" r:id="rId48"/>
    <p:sldId id="370" r:id="rId49"/>
    <p:sldId id="371" r:id="rId50"/>
    <p:sldId id="372" r:id="rId51"/>
    <p:sldId id="338" r:id="rId52"/>
    <p:sldId id="346" r:id="rId53"/>
    <p:sldId id="339" r:id="rId54"/>
    <p:sldId id="308" r:id="rId55"/>
    <p:sldId id="348" r:id="rId56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3429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685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0287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B5E"/>
    <a:srgbClr val="C0483F"/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02" autoAdjust="0"/>
  </p:normalViewPr>
  <p:slideViewPr>
    <p:cSldViewPr snapToGrid="0">
      <p:cViewPr varScale="1">
        <p:scale>
          <a:sx n="146" d="100"/>
          <a:sy n="146" d="100"/>
        </p:scale>
        <p:origin x="546" y="114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3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E3FF8-11E2-4583-B2F8-69A064B9DDE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94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E3FF8-11E2-4583-B2F8-69A064B9DDE9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0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E3FF8-11E2-4583-B2F8-69A064B9DDE9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8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E3FF8-11E2-4583-B2F8-69A064B9DDE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6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E3FF8-11E2-4583-B2F8-69A064B9DDE9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86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35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8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9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0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4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40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14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7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14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777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4052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59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6725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550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6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8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60822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877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211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96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0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2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4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8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58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8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8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4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1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9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7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4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1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8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5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3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0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9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9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4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9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79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2025/3/7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8275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  <a:pPr>
                <a:defRPr/>
              </a:pPr>
              <a:t>2025/3/7</a:t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91321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3429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6858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0287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371600" algn="ctr" defTabSz="91321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341710" indent="-3417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760" indent="-28456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8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0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210" indent="-227410" algn="l" defTabSz="91321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991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420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0849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427810" indent="-227410" algn="l" defTabSz="91321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NBA" TargetMode="External"/><Relationship Id="rId2" Type="http://schemas.openxmlformats.org/officeDocument/2006/relationships/hyperlink" Target="https://zh.wikipedia.org/wiki/%E5%8B%92%E5%B8%83%E6%9C%97%C2%B7%E8%A9%B9%E5%A7%86%E6%96%AF#cite_note-9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B%92%E5%B8%83%E6%9C%97%C2%B7%E8%A9%B9%E5%A7%86%E6%96%AF#cite_note-nbabio-18" TargetMode="External"/><Relationship Id="rId2" Type="http://schemas.openxmlformats.org/officeDocument/2006/relationships/hyperlink" Target="https://zh.wikipedia.org/wiki/%E5%9C%A3%E5%AE%89%E4%B8%9C%E5%B0%BC%E5%A5%A5%E9%A9%AC%E5%88%B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.wikipedia.org/wiki/%E5%8B%92%E5%B8%83%E6%9C%97%C2%B7%E8%A9%B9%E5%A7%86%E6%96%AF#cite_note-nbastat-1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9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3431145" y="2571750"/>
            <a:ext cx="5464661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从贫民窟到篮球之巅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163475" y="3615577"/>
            <a:ext cx="246062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James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小学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4887350" y="865635"/>
            <a:ext cx="3267029" cy="58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如果不是篮球，詹姆斯的童年只剩下关于贫穷、动荡的记忆。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61" y="2083935"/>
            <a:ext cx="4163269" cy="26056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2" y="537961"/>
            <a:ext cx="4341622" cy="27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初中</a:t>
            </a: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4969496" y="561921"/>
            <a:ext cx="3267029" cy="228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/>
              <a:t>Fab </a:t>
            </a:r>
            <a:r>
              <a:rPr lang="en-US" altLang="zh-CN" sz="1200" dirty="0" smtClean="0"/>
              <a:t>Four</a:t>
            </a:r>
            <a:r>
              <a:rPr lang="zh-CN" altLang="en-US" sz="1200" dirty="0"/>
              <a:t>勒布朗</a:t>
            </a:r>
            <a:r>
              <a:rPr lang="en-US" altLang="zh-CN" sz="1200" dirty="0"/>
              <a:t>·</a:t>
            </a:r>
            <a:r>
              <a:rPr lang="zh-CN" altLang="en-US" sz="1200" dirty="0"/>
              <a:t>詹姆斯早在初中时期，教练带他参加美国业余</a:t>
            </a:r>
            <a:r>
              <a:rPr lang="en-US" altLang="zh-CN" sz="1200" dirty="0"/>
              <a:t>JJ</a:t>
            </a:r>
            <a:r>
              <a:rPr lang="zh-CN" altLang="en-US" sz="1200" dirty="0"/>
              <a:t>联合会（</a:t>
            </a:r>
            <a:r>
              <a:rPr lang="en-US" altLang="zh-CN" sz="1200" dirty="0"/>
              <a:t>The Amateur JJ Union</a:t>
            </a:r>
            <a:r>
              <a:rPr lang="zh-CN" altLang="en-US" sz="1200" dirty="0"/>
              <a:t>）。勒布朗在比赛中表现杰出，被称为是该赛事中“最厉害的球员”</a:t>
            </a:r>
            <a:r>
              <a:rPr lang="en-US" altLang="zh-CN" sz="1200" baseline="30000" dirty="0">
                <a:hlinkClick r:id="rId2"/>
              </a:rPr>
              <a:t>[9]</a:t>
            </a:r>
            <a:r>
              <a:rPr lang="zh-CN" altLang="en-US" sz="1200" dirty="0"/>
              <a:t>。勒布朗的球队也在他的带领下一路披荆斩棘，来到了决赛。但可惜的是，勒布朗错过绝杀，他的球队屈居亚军。在这次旅行中，勒布朗便决定立志进入</a:t>
            </a:r>
            <a:r>
              <a:rPr lang="en-US" altLang="zh-CN" sz="1200" dirty="0">
                <a:hlinkClick r:id="rId3" tooltip="NBA"/>
              </a:rPr>
              <a:t>NBA</a:t>
            </a:r>
            <a:r>
              <a:rPr lang="zh-CN" altLang="en-US" sz="1200" dirty="0"/>
              <a:t>，并成为最强的球员。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3" y="561921"/>
            <a:ext cx="4016398" cy="32199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96" y="1992085"/>
            <a:ext cx="3239991" cy="27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9" y="897189"/>
            <a:ext cx="4545597" cy="28322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85954" y="897189"/>
            <a:ext cx="342900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+mn-ea"/>
                <a:ea typeface="+mn-ea"/>
              </a:rPr>
              <a:t>勒布朗在阿克伦加入了圣文森</a:t>
            </a:r>
            <a:r>
              <a:rPr lang="en-US" altLang="zh-CN" sz="1100" dirty="0">
                <a:latin typeface="+mn-ea"/>
                <a:ea typeface="+mn-ea"/>
              </a:rPr>
              <a:t>.</a:t>
            </a:r>
            <a:r>
              <a:rPr lang="zh-CN" altLang="en-US" sz="1100" dirty="0">
                <a:latin typeface="+mn-ea"/>
                <a:ea typeface="+mn-ea"/>
              </a:rPr>
              <a:t>圣玛利亚高中篮球队，他在打球的头一年就成为了首发球员。所在球队取得了</a:t>
            </a:r>
            <a:r>
              <a:rPr lang="en-US" altLang="zh-CN" sz="1100" dirty="0">
                <a:latin typeface="+mn-ea"/>
                <a:ea typeface="+mn-ea"/>
              </a:rPr>
              <a:t>27</a:t>
            </a:r>
            <a:r>
              <a:rPr lang="zh-CN" altLang="en-US" sz="1100" dirty="0">
                <a:latin typeface="+mn-ea"/>
                <a:ea typeface="+mn-ea"/>
              </a:rPr>
              <a:t>胜</a:t>
            </a:r>
            <a:r>
              <a:rPr lang="en-US" altLang="zh-CN" sz="1100" dirty="0">
                <a:latin typeface="+mn-ea"/>
                <a:ea typeface="+mn-ea"/>
              </a:rPr>
              <a:t>0</a:t>
            </a:r>
            <a:r>
              <a:rPr lang="zh-CN" altLang="en-US" sz="1100" dirty="0">
                <a:latin typeface="+mn-ea"/>
                <a:ea typeface="+mn-ea"/>
              </a:rPr>
              <a:t>负的战绩，决赛中大胜对手，赢得了州冠军，决赛中勒布朗砍下</a:t>
            </a:r>
            <a:r>
              <a:rPr lang="en-US" altLang="zh-CN" sz="1100" dirty="0">
                <a:latin typeface="+mn-ea"/>
                <a:ea typeface="+mn-ea"/>
              </a:rPr>
              <a:t>25</a:t>
            </a:r>
            <a:r>
              <a:rPr lang="zh-CN" altLang="en-US" sz="1100" dirty="0">
                <a:latin typeface="+mn-ea"/>
                <a:ea typeface="+mn-ea"/>
              </a:rPr>
              <a:t>分</a:t>
            </a:r>
            <a:r>
              <a:rPr lang="en-US" altLang="zh-CN" sz="1100" dirty="0">
                <a:latin typeface="+mn-ea"/>
                <a:ea typeface="+mn-ea"/>
              </a:rPr>
              <a:t>9</a:t>
            </a:r>
            <a:r>
              <a:rPr lang="zh-CN" altLang="en-US" sz="1100" dirty="0">
                <a:latin typeface="+mn-ea"/>
                <a:ea typeface="+mn-ea"/>
              </a:rPr>
              <a:t>个篮板及</a:t>
            </a:r>
            <a:r>
              <a:rPr lang="en-US" altLang="zh-CN" sz="1100" dirty="0">
                <a:latin typeface="+mn-ea"/>
                <a:ea typeface="+mn-ea"/>
              </a:rPr>
              <a:t>4</a:t>
            </a:r>
            <a:r>
              <a:rPr lang="zh-CN" altLang="en-US" sz="1100" dirty="0">
                <a:latin typeface="+mn-ea"/>
                <a:ea typeface="+mn-ea"/>
              </a:rPr>
              <a:t>个助攻。整个赛季，场均</a:t>
            </a:r>
            <a:r>
              <a:rPr lang="en-US" altLang="zh-CN" sz="1100" dirty="0">
                <a:latin typeface="+mn-ea"/>
                <a:ea typeface="+mn-ea"/>
              </a:rPr>
              <a:t>18</a:t>
            </a:r>
            <a:r>
              <a:rPr lang="zh-CN" altLang="en-US" sz="1100" dirty="0">
                <a:latin typeface="+mn-ea"/>
                <a:ea typeface="+mn-ea"/>
              </a:rPr>
              <a:t>分</a:t>
            </a:r>
            <a:r>
              <a:rPr lang="en-US" altLang="zh-CN" sz="1100" dirty="0">
                <a:latin typeface="+mn-ea"/>
                <a:ea typeface="+mn-ea"/>
              </a:rPr>
              <a:t>6</a:t>
            </a:r>
            <a:r>
              <a:rPr lang="zh-CN" altLang="en-US" sz="1100" dirty="0">
                <a:latin typeface="+mn-ea"/>
                <a:ea typeface="+mn-ea"/>
              </a:rPr>
              <a:t>个</a:t>
            </a:r>
            <a:r>
              <a:rPr lang="zh-CN" altLang="en-US" sz="1100" dirty="0" smtClean="0">
                <a:latin typeface="+mn-ea"/>
                <a:ea typeface="+mn-ea"/>
              </a:rPr>
              <a:t>篮板</a:t>
            </a:r>
            <a:endParaRPr lang="en-US" altLang="zh-CN" sz="1100" dirty="0" smtClean="0">
              <a:latin typeface="+mn-ea"/>
              <a:ea typeface="+mn-ea"/>
            </a:endParaRPr>
          </a:p>
          <a:p>
            <a:r>
              <a:rPr lang="zh-CN" altLang="en-US" sz="1100" dirty="0">
                <a:latin typeface="+mn-ea"/>
                <a:ea typeface="+mn-ea"/>
              </a:rPr>
              <a:t>第二个赛季带领球队获得</a:t>
            </a:r>
            <a:r>
              <a:rPr lang="en-US" altLang="zh-CN" sz="1100" dirty="0">
                <a:latin typeface="+mn-ea"/>
                <a:ea typeface="+mn-ea"/>
              </a:rPr>
              <a:t>26</a:t>
            </a:r>
            <a:r>
              <a:rPr lang="zh-CN" altLang="en-US" sz="1100" dirty="0">
                <a:latin typeface="+mn-ea"/>
                <a:ea typeface="+mn-ea"/>
              </a:rPr>
              <a:t>胜</a:t>
            </a:r>
            <a:r>
              <a:rPr lang="en-US" altLang="zh-CN" sz="1100" dirty="0">
                <a:latin typeface="+mn-ea"/>
                <a:ea typeface="+mn-ea"/>
              </a:rPr>
              <a:t>1</a:t>
            </a:r>
            <a:r>
              <a:rPr lang="zh-CN" altLang="en-US" sz="1100" dirty="0">
                <a:latin typeface="+mn-ea"/>
                <a:ea typeface="+mn-ea"/>
              </a:rPr>
              <a:t>负的佳绩，并在决赛中击败对手，再次赢得了州冠军，球队因此被</a:t>
            </a:r>
            <a:r>
              <a:rPr lang="en-US" altLang="zh-CN" sz="1100" dirty="0">
                <a:latin typeface="+mn-ea"/>
                <a:ea typeface="+mn-ea"/>
              </a:rPr>
              <a:t>《</a:t>
            </a:r>
            <a:r>
              <a:rPr lang="zh-CN" altLang="en-US" sz="1100" dirty="0">
                <a:latin typeface="+mn-ea"/>
                <a:ea typeface="+mn-ea"/>
              </a:rPr>
              <a:t>今日美国</a:t>
            </a:r>
            <a:r>
              <a:rPr lang="en-US" altLang="zh-CN" sz="1100" dirty="0">
                <a:latin typeface="+mn-ea"/>
                <a:ea typeface="+mn-ea"/>
              </a:rPr>
              <a:t>》</a:t>
            </a:r>
            <a:r>
              <a:rPr lang="zh-CN" altLang="en-US" sz="1100" dirty="0">
                <a:latin typeface="+mn-ea"/>
                <a:ea typeface="+mn-ea"/>
              </a:rPr>
              <a:t>评为</a:t>
            </a:r>
            <a:r>
              <a:rPr lang="en-US" altLang="zh-CN" sz="1100" dirty="0">
                <a:latin typeface="+mn-ea"/>
                <a:ea typeface="+mn-ea"/>
              </a:rPr>
              <a:t>25</a:t>
            </a:r>
            <a:r>
              <a:rPr lang="zh-CN" altLang="en-US" sz="1100" dirty="0">
                <a:latin typeface="+mn-ea"/>
                <a:ea typeface="+mn-ea"/>
              </a:rPr>
              <a:t>强中的第五位。詹姆斯入选</a:t>
            </a:r>
            <a:r>
              <a:rPr lang="en-US" altLang="zh-CN" sz="1100" dirty="0">
                <a:latin typeface="+mn-ea"/>
                <a:ea typeface="+mn-ea"/>
              </a:rPr>
              <a:t>《</a:t>
            </a:r>
            <a:r>
              <a:rPr lang="zh-CN" altLang="en-US" sz="1100" dirty="0">
                <a:latin typeface="+mn-ea"/>
                <a:ea typeface="+mn-ea"/>
              </a:rPr>
              <a:t>今日美国</a:t>
            </a:r>
            <a:r>
              <a:rPr lang="en-US" altLang="zh-CN" sz="1100" dirty="0">
                <a:latin typeface="+mn-ea"/>
                <a:ea typeface="+mn-ea"/>
              </a:rPr>
              <a:t>》</a:t>
            </a:r>
            <a:r>
              <a:rPr lang="zh-CN" altLang="en-US" sz="1100" dirty="0">
                <a:latin typeface="+mn-ea"/>
                <a:ea typeface="+mn-ea"/>
              </a:rPr>
              <a:t>全美第一球队阵容。这个赛季的勒布朗场均</a:t>
            </a:r>
            <a:r>
              <a:rPr lang="en-US" altLang="zh-CN" sz="1100" dirty="0">
                <a:latin typeface="+mn-ea"/>
                <a:ea typeface="+mn-ea"/>
              </a:rPr>
              <a:t>25.2</a:t>
            </a:r>
            <a:r>
              <a:rPr lang="zh-CN" altLang="en-US" sz="1100" dirty="0">
                <a:latin typeface="+mn-ea"/>
                <a:ea typeface="+mn-ea"/>
              </a:rPr>
              <a:t>分</a:t>
            </a:r>
            <a:r>
              <a:rPr lang="en-US" altLang="zh-CN" sz="1100" dirty="0">
                <a:latin typeface="+mn-ea"/>
                <a:ea typeface="+mn-ea"/>
              </a:rPr>
              <a:t>7.2</a:t>
            </a:r>
            <a:r>
              <a:rPr lang="zh-CN" altLang="en-US" sz="1100" dirty="0">
                <a:latin typeface="+mn-ea"/>
                <a:ea typeface="+mn-ea"/>
              </a:rPr>
              <a:t>个篮板</a:t>
            </a:r>
            <a:r>
              <a:rPr lang="en-US" altLang="zh-CN" sz="1100" dirty="0">
                <a:latin typeface="+mn-ea"/>
                <a:ea typeface="+mn-ea"/>
              </a:rPr>
              <a:t>5.8</a:t>
            </a:r>
            <a:r>
              <a:rPr lang="zh-CN" altLang="en-US" sz="1100" dirty="0">
                <a:latin typeface="+mn-ea"/>
                <a:ea typeface="+mn-ea"/>
              </a:rPr>
              <a:t>个助攻更加恐怖是场均</a:t>
            </a:r>
            <a:r>
              <a:rPr lang="en-US" altLang="zh-CN" sz="1100" dirty="0">
                <a:latin typeface="+mn-ea"/>
                <a:ea typeface="+mn-ea"/>
              </a:rPr>
              <a:t>3.8</a:t>
            </a:r>
            <a:r>
              <a:rPr lang="zh-CN" altLang="en-US" sz="1100" dirty="0">
                <a:latin typeface="+mn-ea"/>
                <a:ea typeface="+mn-ea"/>
              </a:rPr>
              <a:t>个抢断</a:t>
            </a:r>
            <a:r>
              <a:rPr lang="zh-CN" altLang="en-US" sz="1100" dirty="0" smtClean="0">
                <a:latin typeface="+mn-ea"/>
                <a:ea typeface="+mn-ea"/>
              </a:rPr>
              <a:t>。</a:t>
            </a:r>
            <a:endParaRPr lang="en-US" altLang="zh-CN" sz="1100" dirty="0" smtClean="0">
              <a:latin typeface="+mn-ea"/>
              <a:ea typeface="+mn-ea"/>
            </a:endParaRPr>
          </a:p>
          <a:p>
            <a:r>
              <a:rPr lang="zh-CN" altLang="en-US" sz="1100" dirty="0">
                <a:latin typeface="+mn-ea"/>
                <a:ea typeface="+mn-ea"/>
              </a:rPr>
              <a:t>高四那年，詹姆斯带领球队获得</a:t>
            </a:r>
            <a:r>
              <a:rPr lang="en-US" altLang="zh-CN" sz="1100" dirty="0">
                <a:latin typeface="+mn-ea"/>
                <a:ea typeface="+mn-ea"/>
              </a:rPr>
              <a:t>26</a:t>
            </a:r>
            <a:r>
              <a:rPr lang="zh-CN" altLang="en-US" sz="1100" dirty="0">
                <a:latin typeface="+mn-ea"/>
                <a:ea typeface="+mn-ea"/>
              </a:rPr>
              <a:t>胜</a:t>
            </a:r>
            <a:r>
              <a:rPr lang="en-US" altLang="zh-CN" sz="1100" dirty="0">
                <a:latin typeface="+mn-ea"/>
                <a:ea typeface="+mn-ea"/>
              </a:rPr>
              <a:t>1</a:t>
            </a:r>
            <a:r>
              <a:rPr lang="zh-CN" altLang="en-US" sz="1100" dirty="0">
                <a:latin typeface="+mn-ea"/>
                <a:ea typeface="+mn-ea"/>
              </a:rPr>
              <a:t>负的惊人战绩，被</a:t>
            </a:r>
            <a:r>
              <a:rPr lang="en-US" altLang="zh-CN" sz="1100" dirty="0">
                <a:latin typeface="+mn-ea"/>
                <a:ea typeface="+mn-ea"/>
              </a:rPr>
              <a:t>《</a:t>
            </a:r>
            <a:r>
              <a:rPr lang="zh-CN" altLang="en-US" sz="1100" dirty="0">
                <a:latin typeface="+mn-ea"/>
                <a:ea typeface="+mn-ea"/>
              </a:rPr>
              <a:t>今日美国</a:t>
            </a:r>
            <a:r>
              <a:rPr lang="en-US" altLang="zh-CN" sz="1100" dirty="0">
                <a:latin typeface="+mn-ea"/>
                <a:ea typeface="+mn-ea"/>
              </a:rPr>
              <a:t>》</a:t>
            </a:r>
            <a:r>
              <a:rPr lang="zh-CN" altLang="en-US" sz="1100" dirty="0">
                <a:latin typeface="+mn-ea"/>
                <a:ea typeface="+mn-ea"/>
              </a:rPr>
              <a:t>评为虚拟美国高中篮球冠军。这个赛季，不用说，这是他获得了第三次州冠军。恐怖的是他以场均</a:t>
            </a:r>
            <a:r>
              <a:rPr lang="en-US" altLang="zh-CN" sz="1100" dirty="0">
                <a:latin typeface="+mn-ea"/>
                <a:ea typeface="+mn-ea"/>
              </a:rPr>
              <a:t>31.6</a:t>
            </a:r>
            <a:r>
              <a:rPr lang="zh-CN" altLang="en-US" sz="1100" dirty="0">
                <a:latin typeface="+mn-ea"/>
                <a:ea typeface="+mn-ea"/>
              </a:rPr>
              <a:t>分、</a:t>
            </a:r>
            <a:r>
              <a:rPr lang="en-US" altLang="zh-CN" sz="1100" dirty="0">
                <a:latin typeface="+mn-ea"/>
                <a:ea typeface="+mn-ea"/>
              </a:rPr>
              <a:t>9.6</a:t>
            </a:r>
            <a:r>
              <a:rPr lang="zh-CN" altLang="en-US" sz="1100" dirty="0">
                <a:latin typeface="+mn-ea"/>
                <a:ea typeface="+mn-ea"/>
              </a:rPr>
              <a:t>个篮板、</a:t>
            </a:r>
            <a:r>
              <a:rPr lang="en-US" altLang="zh-CN" sz="1100" dirty="0">
                <a:latin typeface="+mn-ea"/>
                <a:ea typeface="+mn-ea"/>
              </a:rPr>
              <a:t>4.6</a:t>
            </a:r>
            <a:r>
              <a:rPr lang="zh-CN" altLang="en-US" sz="1100" dirty="0">
                <a:latin typeface="+mn-ea"/>
                <a:ea typeface="+mn-ea"/>
              </a:rPr>
              <a:t>次助攻以及</a:t>
            </a:r>
            <a:r>
              <a:rPr lang="en-US" altLang="zh-CN" sz="1100" dirty="0">
                <a:latin typeface="+mn-ea"/>
                <a:ea typeface="+mn-ea"/>
              </a:rPr>
              <a:t>3.4</a:t>
            </a:r>
            <a:r>
              <a:rPr lang="zh-CN" altLang="en-US" sz="1100" dirty="0">
                <a:latin typeface="+mn-ea"/>
                <a:ea typeface="+mn-ea"/>
              </a:rPr>
              <a:t>次抢断结束了赛季。在与来自洛杉矶的罗切斯特高中比赛中，勒布朗砍下</a:t>
            </a:r>
            <a:r>
              <a:rPr lang="en-US" altLang="zh-CN" sz="1100" dirty="0">
                <a:latin typeface="+mn-ea"/>
                <a:ea typeface="+mn-ea"/>
              </a:rPr>
              <a:t>52</a:t>
            </a:r>
            <a:r>
              <a:rPr lang="zh-CN" altLang="en-US" sz="1100" dirty="0">
                <a:latin typeface="+mn-ea"/>
                <a:ea typeface="+mn-ea"/>
              </a:rPr>
              <a:t>分，投篮命中率达到</a:t>
            </a:r>
            <a:r>
              <a:rPr lang="en-US" altLang="zh-CN" sz="1100" dirty="0">
                <a:latin typeface="+mn-ea"/>
                <a:ea typeface="+mn-ea"/>
              </a:rPr>
              <a:t>35</a:t>
            </a:r>
            <a:r>
              <a:rPr lang="zh-CN" altLang="en-US" sz="1100" dirty="0">
                <a:latin typeface="+mn-ea"/>
                <a:ea typeface="+mn-ea"/>
              </a:rPr>
              <a:t>投</a:t>
            </a:r>
            <a:r>
              <a:rPr lang="en-US" altLang="zh-CN" sz="1100" dirty="0">
                <a:latin typeface="+mn-ea"/>
                <a:ea typeface="+mn-ea"/>
              </a:rPr>
              <a:t>21</a:t>
            </a:r>
            <a:r>
              <a:rPr lang="zh-CN" altLang="en-US" sz="1100" dirty="0">
                <a:latin typeface="+mn-ea"/>
                <a:ea typeface="+mn-ea"/>
              </a:rPr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35103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95824" y="766732"/>
            <a:ext cx="3429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latin typeface="+mn-ea"/>
                <a:ea typeface="+mn-ea"/>
              </a:rPr>
              <a:t>奈史密斯高中篮坛</a:t>
            </a:r>
            <a:r>
              <a:rPr lang="en-US" altLang="zh-CN" sz="1100" dirty="0">
                <a:latin typeface="+mn-ea"/>
                <a:ea typeface="+mn-ea"/>
              </a:rPr>
              <a:t>MVP</a:t>
            </a:r>
            <a:r>
              <a:rPr lang="zh-CN" altLang="en-US" sz="1100" dirty="0">
                <a:latin typeface="+mn-ea"/>
                <a:ea typeface="+mn-ea"/>
              </a:rPr>
              <a:t>：</a:t>
            </a:r>
            <a:r>
              <a:rPr lang="en-US" altLang="zh-CN" sz="1100" dirty="0">
                <a:latin typeface="+mn-ea"/>
                <a:ea typeface="+mn-ea"/>
              </a:rPr>
              <a:t>2003</a:t>
            </a:r>
            <a:r>
              <a:rPr lang="zh-CN" altLang="en-US" sz="1100" dirty="0" smtClean="0">
                <a:latin typeface="+mn-ea"/>
                <a:ea typeface="+mn-ea"/>
              </a:rPr>
              <a:t>年</a:t>
            </a:r>
            <a:endParaRPr lang="en-US" altLang="zh-CN" sz="1100" dirty="0" smtClean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latin typeface="+mn-ea"/>
                <a:ea typeface="+mn-ea"/>
              </a:rPr>
              <a:t>连续</a:t>
            </a:r>
            <a:r>
              <a:rPr lang="zh-CN" altLang="en-US" sz="1100" dirty="0">
                <a:latin typeface="+mn-ea"/>
                <a:ea typeface="+mn-ea"/>
              </a:rPr>
              <a:t>三季获得俄亥俄州“高中篮球先生”的荣誉（</a:t>
            </a:r>
            <a:r>
              <a:rPr lang="en-US" altLang="zh-CN" sz="1100" dirty="0">
                <a:latin typeface="+mn-ea"/>
                <a:ea typeface="+mn-ea"/>
              </a:rPr>
              <a:t>2000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01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2001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02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2002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03</a:t>
            </a:r>
            <a:r>
              <a:rPr lang="zh-CN" altLang="en-US" sz="1100" dirty="0">
                <a:latin typeface="+mn-ea"/>
                <a:ea typeface="+mn-ea"/>
              </a:rPr>
              <a:t>）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+mn-ea"/>
                <a:ea typeface="+mn-ea"/>
              </a:rPr>
              <a:t>2000-01</a:t>
            </a:r>
            <a:r>
              <a:rPr lang="zh-CN" altLang="en-US" sz="1100" dirty="0">
                <a:latin typeface="+mn-ea"/>
                <a:ea typeface="+mn-ea"/>
              </a:rPr>
              <a:t>赛季成为史上第一位入选</a:t>
            </a:r>
            <a:r>
              <a:rPr lang="en-US" altLang="zh-CN" sz="1100" dirty="0">
                <a:latin typeface="+mn-ea"/>
                <a:ea typeface="+mn-ea"/>
              </a:rPr>
              <a:t>《</a:t>
            </a:r>
            <a:r>
              <a:rPr lang="zh-CN" altLang="en-US" sz="1100" dirty="0">
                <a:latin typeface="+mn-ea"/>
                <a:ea typeface="+mn-ea"/>
              </a:rPr>
              <a:t>今日美国</a:t>
            </a:r>
            <a:r>
              <a:rPr lang="en-US" altLang="zh-CN" sz="1100" dirty="0">
                <a:latin typeface="+mn-ea"/>
                <a:ea typeface="+mn-ea"/>
              </a:rPr>
              <a:t>》</a:t>
            </a:r>
            <a:r>
              <a:rPr lang="zh-CN" altLang="en-US" sz="1100" dirty="0">
                <a:latin typeface="+mn-ea"/>
                <a:ea typeface="+mn-ea"/>
              </a:rPr>
              <a:t>全美第一队的高二生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latin typeface="+mn-ea"/>
                <a:ea typeface="+mn-ea"/>
              </a:rPr>
              <a:t>连续三季入选</a:t>
            </a:r>
            <a:r>
              <a:rPr lang="en-US" altLang="zh-CN" sz="1100" dirty="0">
                <a:latin typeface="+mn-ea"/>
                <a:ea typeface="+mn-ea"/>
              </a:rPr>
              <a:t>《</a:t>
            </a:r>
            <a:r>
              <a:rPr lang="zh-CN" altLang="en-US" sz="1100" dirty="0">
                <a:latin typeface="+mn-ea"/>
                <a:ea typeface="+mn-ea"/>
              </a:rPr>
              <a:t>今日美国</a:t>
            </a:r>
            <a:r>
              <a:rPr lang="en-US" altLang="zh-CN" sz="1100" dirty="0">
                <a:latin typeface="+mn-ea"/>
                <a:ea typeface="+mn-ea"/>
              </a:rPr>
              <a:t>》</a:t>
            </a:r>
            <a:r>
              <a:rPr lang="zh-CN" altLang="en-US" sz="1100" dirty="0">
                <a:latin typeface="+mn-ea"/>
                <a:ea typeface="+mn-ea"/>
              </a:rPr>
              <a:t>全美第一队（</a:t>
            </a:r>
            <a:r>
              <a:rPr lang="en-US" altLang="zh-CN" sz="1100" dirty="0">
                <a:latin typeface="+mn-ea"/>
                <a:ea typeface="+mn-ea"/>
              </a:rPr>
              <a:t>2000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01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2001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02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2002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03</a:t>
            </a:r>
            <a:r>
              <a:rPr lang="zh-CN" altLang="en-US" sz="1100" dirty="0">
                <a:latin typeface="+mn-ea"/>
                <a:ea typeface="+mn-ea"/>
              </a:rPr>
              <a:t>）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>
                <a:latin typeface="+mn-ea"/>
                <a:ea typeface="+mn-ea"/>
              </a:rPr>
              <a:t>带领圣文森及圣玛丽高中篮球队参加了四个赛季的比赛，并夺得</a:t>
            </a:r>
            <a:r>
              <a:rPr lang="en-US" altLang="zh-CN" sz="1100" dirty="0">
                <a:latin typeface="+mn-ea"/>
                <a:ea typeface="+mn-ea"/>
              </a:rPr>
              <a:t>3</a:t>
            </a:r>
            <a:r>
              <a:rPr lang="zh-CN" altLang="en-US" sz="1100" dirty="0">
                <a:latin typeface="+mn-ea"/>
                <a:ea typeface="+mn-ea"/>
              </a:rPr>
              <a:t>次州冠军（</a:t>
            </a:r>
            <a:r>
              <a:rPr lang="en-US" altLang="zh-CN" sz="1100" dirty="0">
                <a:latin typeface="+mn-ea"/>
                <a:ea typeface="+mn-ea"/>
              </a:rPr>
              <a:t>1999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00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2000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01</a:t>
            </a:r>
            <a:r>
              <a:rPr lang="zh-CN" altLang="en-US" sz="1100" dirty="0">
                <a:latin typeface="+mn-ea"/>
                <a:ea typeface="+mn-ea"/>
              </a:rPr>
              <a:t>、</a:t>
            </a:r>
            <a:r>
              <a:rPr lang="en-US" altLang="zh-CN" sz="1100" dirty="0">
                <a:latin typeface="+mn-ea"/>
                <a:ea typeface="+mn-ea"/>
              </a:rPr>
              <a:t>2002</a:t>
            </a:r>
            <a:r>
              <a:rPr lang="zh-CN" altLang="en-US" sz="1100" dirty="0">
                <a:latin typeface="+mn-ea"/>
                <a:ea typeface="+mn-ea"/>
              </a:rPr>
              <a:t>－</a:t>
            </a:r>
            <a:r>
              <a:rPr lang="en-US" altLang="zh-CN" sz="1100" dirty="0">
                <a:latin typeface="+mn-ea"/>
                <a:ea typeface="+mn-ea"/>
              </a:rPr>
              <a:t>03</a:t>
            </a:r>
            <a:r>
              <a:rPr lang="zh-CN" altLang="en-US" sz="1100" dirty="0" smtClean="0">
                <a:latin typeface="+mn-ea"/>
                <a:ea typeface="+mn-ea"/>
              </a:rPr>
              <a:t>）</a:t>
            </a:r>
            <a:endParaRPr lang="zh-CN" altLang="en-US" sz="11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9172" cy="51435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6612"/>
              </p:ext>
            </p:extLst>
          </p:nvPr>
        </p:nvGraphicFramePr>
        <p:xfrm>
          <a:off x="5195824" y="2778825"/>
          <a:ext cx="3803846" cy="1881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332"/>
                <a:gridCol w="504466"/>
                <a:gridCol w="219487"/>
                <a:gridCol w="377022"/>
                <a:gridCol w="377022"/>
                <a:gridCol w="377022"/>
                <a:gridCol w="313299"/>
                <a:gridCol w="313299"/>
                <a:gridCol w="313299"/>
                <a:gridCol w="313299"/>
                <a:gridCol w="313299"/>
              </a:tblGrid>
              <a:tr h="380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赛季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出赛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FG%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3FG%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FT%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PPG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9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1999-00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Freshman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0.516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0.316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0.797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6.2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3.1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04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Jan-00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Sophomore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0.584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0.393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0.711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7.2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5.8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3.8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25.2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9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Feb-01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Junior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0.565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0.34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0.593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8.3</a:t>
                      </a:r>
                      <a:endParaRPr lang="en-US" altLang="zh-CN" sz="12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5.7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3.3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1.7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29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942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Mar-02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Senior</a:t>
                      </a:r>
                      <a:endParaRPr lang="en-US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0.382</a:t>
                      </a:r>
                      <a:endParaRPr lang="en-US" altLang="zh-CN" sz="12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0.678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9.6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4.6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3.4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1.9</a:t>
                      </a:r>
                      <a:endParaRPr lang="en-US" altLang="zh-CN" sz="12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31.6</a:t>
                      </a:r>
                      <a:endParaRPr lang="en-US" altLang="zh-CN" sz="12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决定一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264332" cy="51414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73443" y="908757"/>
            <a:ext cx="356616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+mn-ea"/>
                <a:ea typeface="+mn-ea"/>
              </a:rPr>
              <a:t>球员：勒布朗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 smtClean="0">
                <a:latin typeface="+mn-ea"/>
                <a:ea typeface="+mn-ea"/>
              </a:rPr>
              <a:t>詹姆斯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位置：小前锋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>
                <a:latin typeface="+mn-ea"/>
                <a:ea typeface="+mn-ea"/>
              </a:rPr>
              <a:t>得分后卫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体脂：</a:t>
            </a:r>
            <a:r>
              <a:rPr lang="en-US" altLang="zh-CN" sz="1200" dirty="0">
                <a:latin typeface="+mn-ea"/>
                <a:ea typeface="+mn-ea"/>
              </a:rPr>
              <a:t>6.7%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赤脚身高：</a:t>
            </a:r>
            <a:r>
              <a:rPr lang="en-US" altLang="zh-CN" sz="1200" dirty="0">
                <a:latin typeface="+mn-ea"/>
                <a:ea typeface="+mn-ea"/>
              </a:rPr>
              <a:t>201.295</a:t>
            </a:r>
            <a:r>
              <a:rPr lang="zh-CN" altLang="en-US" sz="1200" dirty="0">
                <a:latin typeface="+mn-ea"/>
                <a:ea typeface="+mn-ea"/>
              </a:rPr>
              <a:t>厘米，</a:t>
            </a:r>
            <a:r>
              <a:rPr lang="en-US" altLang="zh-CN" sz="1200" dirty="0">
                <a:latin typeface="+mn-ea"/>
                <a:ea typeface="+mn-ea"/>
              </a:rPr>
              <a:t>6</a:t>
            </a:r>
            <a:r>
              <a:rPr lang="zh-CN" altLang="en-US" sz="1200" dirty="0">
                <a:latin typeface="+mn-ea"/>
                <a:ea typeface="+mn-ea"/>
              </a:rPr>
              <a:t>英尺</a:t>
            </a:r>
            <a:r>
              <a:rPr lang="en-US" altLang="zh-CN" sz="1200" dirty="0">
                <a:latin typeface="+mn-ea"/>
                <a:ea typeface="+mn-ea"/>
              </a:rPr>
              <a:t>7.25</a:t>
            </a:r>
            <a:r>
              <a:rPr lang="zh-CN" altLang="en-US" sz="1200" dirty="0">
                <a:latin typeface="+mn-ea"/>
                <a:ea typeface="+mn-ea"/>
              </a:rPr>
              <a:t>英寸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体重：</a:t>
            </a:r>
            <a:r>
              <a:rPr lang="en-US" altLang="zh-CN" sz="1200" dirty="0">
                <a:latin typeface="+mn-ea"/>
                <a:ea typeface="+mn-ea"/>
              </a:rPr>
              <a:t>111.13</a:t>
            </a:r>
            <a:r>
              <a:rPr lang="zh-CN" altLang="en-US" sz="1200" dirty="0">
                <a:latin typeface="+mn-ea"/>
                <a:ea typeface="+mn-ea"/>
              </a:rPr>
              <a:t>公斤，</a:t>
            </a:r>
            <a:r>
              <a:rPr lang="en-US" altLang="zh-CN" sz="1200" dirty="0">
                <a:latin typeface="+mn-ea"/>
                <a:ea typeface="+mn-ea"/>
              </a:rPr>
              <a:t>245</a:t>
            </a:r>
            <a:r>
              <a:rPr lang="zh-CN" altLang="en-US" sz="1200" dirty="0">
                <a:latin typeface="+mn-ea"/>
                <a:ea typeface="+mn-ea"/>
              </a:rPr>
              <a:t>磅，小前锋中最重的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臂展：</a:t>
            </a:r>
            <a:r>
              <a:rPr lang="en-US" altLang="zh-CN" sz="1200" dirty="0">
                <a:latin typeface="+mn-ea"/>
                <a:ea typeface="+mn-ea"/>
              </a:rPr>
              <a:t>213.995</a:t>
            </a:r>
            <a:r>
              <a:rPr lang="zh-CN" altLang="en-US" sz="1200" dirty="0">
                <a:latin typeface="+mn-ea"/>
                <a:ea typeface="+mn-ea"/>
              </a:rPr>
              <a:t>厘米，</a:t>
            </a:r>
            <a:r>
              <a:rPr lang="en-US" altLang="zh-CN" sz="1200" dirty="0">
                <a:latin typeface="+mn-ea"/>
                <a:ea typeface="+mn-ea"/>
              </a:rPr>
              <a:t>7</a:t>
            </a:r>
            <a:r>
              <a:rPr lang="zh-CN" altLang="en-US" sz="1200" dirty="0">
                <a:latin typeface="+mn-ea"/>
                <a:ea typeface="+mn-ea"/>
              </a:rPr>
              <a:t>英尺</a:t>
            </a:r>
            <a:r>
              <a:rPr lang="en-US" altLang="zh-CN" sz="1200" dirty="0">
                <a:latin typeface="+mn-ea"/>
                <a:ea typeface="+mn-ea"/>
              </a:rPr>
              <a:t>0.25</a:t>
            </a:r>
            <a:r>
              <a:rPr lang="zh-CN" altLang="en-US" sz="1200" dirty="0">
                <a:latin typeface="+mn-ea"/>
                <a:ea typeface="+mn-ea"/>
              </a:rPr>
              <a:t>英寸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站立摸高：</a:t>
            </a:r>
            <a:r>
              <a:rPr lang="en-US" altLang="zh-CN" sz="1200" dirty="0">
                <a:latin typeface="+mn-ea"/>
                <a:ea typeface="+mn-ea"/>
              </a:rPr>
              <a:t>269.875</a:t>
            </a:r>
            <a:r>
              <a:rPr lang="zh-CN" altLang="en-US" sz="1200" dirty="0">
                <a:latin typeface="+mn-ea"/>
                <a:ea typeface="+mn-ea"/>
              </a:rPr>
              <a:t>厘米，</a:t>
            </a:r>
            <a:r>
              <a:rPr lang="en-US" altLang="zh-CN" sz="1200" dirty="0">
                <a:latin typeface="+mn-ea"/>
                <a:ea typeface="+mn-ea"/>
              </a:rPr>
              <a:t>8</a:t>
            </a:r>
            <a:r>
              <a:rPr lang="zh-CN" altLang="en-US" sz="1200" dirty="0">
                <a:latin typeface="+mn-ea"/>
                <a:ea typeface="+mn-ea"/>
              </a:rPr>
              <a:t>英尺</a:t>
            </a:r>
            <a:r>
              <a:rPr lang="en-US" altLang="zh-CN" sz="1200" dirty="0">
                <a:latin typeface="+mn-ea"/>
                <a:ea typeface="+mn-ea"/>
              </a:rPr>
              <a:t>10.25</a:t>
            </a:r>
            <a:r>
              <a:rPr lang="zh-CN" altLang="en-US" sz="1200" dirty="0">
                <a:latin typeface="+mn-ea"/>
                <a:ea typeface="+mn-ea"/>
              </a:rPr>
              <a:t>英寸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原地弹跳：</a:t>
            </a:r>
            <a:r>
              <a:rPr lang="en-US" altLang="zh-CN" sz="1200" dirty="0">
                <a:latin typeface="+mn-ea"/>
                <a:ea typeface="+mn-ea"/>
              </a:rPr>
              <a:t>97</a:t>
            </a:r>
            <a:r>
              <a:rPr lang="zh-CN" altLang="en-US" sz="1200" dirty="0">
                <a:latin typeface="+mn-ea"/>
                <a:ea typeface="+mn-ea"/>
              </a:rPr>
              <a:t>厘米；原地起跳摸高：</a:t>
            </a:r>
            <a:r>
              <a:rPr lang="en-US" altLang="zh-CN" sz="1200" dirty="0">
                <a:latin typeface="+mn-ea"/>
                <a:ea typeface="+mn-ea"/>
              </a:rPr>
              <a:t>364</a:t>
            </a:r>
            <a:r>
              <a:rPr lang="zh-CN" altLang="en-US" sz="1200" dirty="0">
                <a:latin typeface="+mn-ea"/>
                <a:ea typeface="+mn-ea"/>
              </a:rPr>
              <a:t>厘米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助跑弹跳：</a:t>
            </a:r>
            <a:r>
              <a:rPr lang="en-US" altLang="zh-CN" sz="1200" dirty="0">
                <a:latin typeface="+mn-ea"/>
                <a:ea typeface="+mn-ea"/>
              </a:rPr>
              <a:t>110</a:t>
            </a:r>
            <a:r>
              <a:rPr lang="zh-CN" altLang="en-US" sz="1200" dirty="0">
                <a:latin typeface="+mn-ea"/>
                <a:ea typeface="+mn-ea"/>
              </a:rPr>
              <a:t>厘米；助跑摸高：</a:t>
            </a:r>
            <a:r>
              <a:rPr lang="en-US" altLang="zh-CN" sz="1200" dirty="0">
                <a:latin typeface="+mn-ea"/>
                <a:ea typeface="+mn-ea"/>
              </a:rPr>
              <a:t>380</a:t>
            </a:r>
            <a:r>
              <a:rPr lang="zh-CN" altLang="en-US" sz="1200" dirty="0">
                <a:latin typeface="+mn-ea"/>
                <a:ea typeface="+mn-ea"/>
              </a:rPr>
              <a:t>厘米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选秀模板：魔术师约翰逊、皮蓬、贾马尔</a:t>
            </a:r>
            <a:r>
              <a:rPr lang="en-US" altLang="zh-CN" sz="1200" dirty="0">
                <a:latin typeface="+mn-ea"/>
                <a:ea typeface="+mn-ea"/>
              </a:rPr>
              <a:t>·</a:t>
            </a:r>
            <a:r>
              <a:rPr lang="zh-CN" altLang="en-US" sz="1200" dirty="0">
                <a:latin typeface="+mn-ea"/>
                <a:ea typeface="+mn-ea"/>
              </a:rPr>
              <a:t>马什本</a:t>
            </a:r>
            <a:r>
              <a:rPr lang="zh-CN" altLang="en-US" sz="1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7856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81042" y="156132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天赋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336368"/>
            <a:ext cx="5378653" cy="39155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59399" y="581733"/>
            <a:ext cx="31045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优点：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 smtClean="0">
                <a:latin typeface="+mn-ea"/>
                <a:ea typeface="+mn-ea"/>
              </a:rPr>
              <a:t>1</a:t>
            </a:r>
            <a:r>
              <a:rPr lang="zh-CN" altLang="en-US" sz="1200" dirty="0">
                <a:latin typeface="+mn-ea"/>
                <a:ea typeface="+mn-ea"/>
              </a:rPr>
              <a:t>、顶级身体素质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2</a:t>
            </a:r>
            <a:r>
              <a:rPr lang="zh-CN" altLang="en-US" sz="1200" dirty="0">
                <a:latin typeface="+mn-ea"/>
                <a:ea typeface="+mn-ea"/>
              </a:rPr>
              <a:t>、出色的传球视野和传球能力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3</a:t>
            </a:r>
            <a:r>
              <a:rPr lang="zh-CN" altLang="en-US" sz="1200" dirty="0">
                <a:latin typeface="+mn-ea"/>
                <a:ea typeface="+mn-ea"/>
              </a:rPr>
              <a:t>、远距离投篮出色，对抗后出手稳定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4</a:t>
            </a:r>
            <a:r>
              <a:rPr lang="zh-CN" altLang="en-US" sz="1200" dirty="0">
                <a:latin typeface="+mn-ea"/>
                <a:ea typeface="+mn-ea"/>
              </a:rPr>
              <a:t>、突破速度快，第一步速度极佳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5</a:t>
            </a:r>
            <a:r>
              <a:rPr lang="zh-CN" altLang="en-US" sz="1200" dirty="0">
                <a:latin typeface="+mn-ea"/>
                <a:ea typeface="+mn-ea"/>
              </a:rPr>
              <a:t>、大脑冷静，不勉强出手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6</a:t>
            </a:r>
            <a:r>
              <a:rPr lang="zh-CN" altLang="en-US" sz="1200" dirty="0">
                <a:latin typeface="+mn-ea"/>
                <a:ea typeface="+mn-ea"/>
              </a:rPr>
              <a:t>、出色的抢篮板能力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7</a:t>
            </a:r>
            <a:r>
              <a:rPr lang="zh-CN" altLang="en-US" sz="1200" dirty="0">
                <a:latin typeface="+mn-ea"/>
                <a:ea typeface="+mn-ea"/>
              </a:rPr>
              <a:t>、精神力强大，天生的领袖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8</a:t>
            </a:r>
            <a:r>
              <a:rPr lang="zh-CN" altLang="en-US" sz="1200" dirty="0">
                <a:latin typeface="+mn-ea"/>
                <a:ea typeface="+mn-ea"/>
              </a:rPr>
              <a:t>、历史级别的扣篮能力</a:t>
            </a:r>
            <a:r>
              <a:rPr lang="zh-CN" altLang="en-US" sz="1200" dirty="0" smtClean="0">
                <a:latin typeface="+mn-ea"/>
                <a:ea typeface="+mn-ea"/>
              </a:rPr>
              <a:t>；</a:t>
            </a:r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9</a:t>
            </a:r>
            <a:r>
              <a:rPr lang="zh-CN" altLang="en-US" sz="1200" dirty="0">
                <a:latin typeface="+mn-ea"/>
                <a:ea typeface="+mn-ea"/>
              </a:rPr>
              <a:t>、出色的防守判断，可成为顶级防守者</a:t>
            </a:r>
            <a:r>
              <a:rPr lang="zh-CN" altLang="en-US" sz="1200" dirty="0" smtClean="0">
                <a:latin typeface="+mn-ea"/>
                <a:ea typeface="+mn-ea"/>
              </a:rPr>
              <a:t>。</a:t>
            </a:r>
            <a:endParaRPr lang="en-US" altLang="zh-CN" sz="1200" dirty="0" smtClean="0">
              <a:latin typeface="+mn-ea"/>
              <a:ea typeface="+mn-ea"/>
            </a:endParaRPr>
          </a:p>
          <a:p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>
                <a:latin typeface="+mn-ea"/>
                <a:ea typeface="+mn-ea"/>
              </a:rPr>
              <a:t>缺点：</a:t>
            </a:r>
          </a:p>
          <a:p>
            <a:r>
              <a:rPr lang="en-US" altLang="zh-CN" sz="1200" dirty="0">
                <a:latin typeface="+mn-ea"/>
                <a:ea typeface="+mn-ea"/>
              </a:rPr>
              <a:t>1</a:t>
            </a:r>
            <a:r>
              <a:rPr lang="zh-CN" altLang="en-US" sz="1200" dirty="0">
                <a:latin typeface="+mn-ea"/>
                <a:ea typeface="+mn-ea"/>
              </a:rPr>
              <a:t>、喜欢冒险抢断，容易在身后留下大片空白；</a:t>
            </a:r>
          </a:p>
          <a:p>
            <a:r>
              <a:rPr lang="en-US" altLang="zh-CN" sz="1200" dirty="0">
                <a:latin typeface="+mn-ea"/>
                <a:ea typeface="+mn-ea"/>
              </a:rPr>
              <a:t>2</a:t>
            </a:r>
            <a:r>
              <a:rPr lang="zh-CN" altLang="en-US" sz="1200" dirty="0">
                <a:latin typeface="+mn-ea"/>
                <a:ea typeface="+mn-ea"/>
              </a:rPr>
              <a:t>、罚球线上的表现有些挣扎；</a:t>
            </a:r>
          </a:p>
          <a:p>
            <a:r>
              <a:rPr lang="en-US" altLang="zh-CN" sz="1200" dirty="0">
                <a:latin typeface="+mn-ea"/>
                <a:ea typeface="+mn-ea"/>
              </a:rPr>
              <a:t>3</a:t>
            </a:r>
            <a:r>
              <a:rPr lang="zh-CN" altLang="en-US" sz="1200" dirty="0">
                <a:latin typeface="+mn-ea"/>
                <a:ea typeface="+mn-ea"/>
              </a:rPr>
              <a:t>、中投表现不佳；</a:t>
            </a:r>
          </a:p>
          <a:p>
            <a:r>
              <a:rPr lang="en-US" altLang="zh-CN" sz="1200" dirty="0">
                <a:latin typeface="+mn-ea"/>
                <a:ea typeface="+mn-ea"/>
              </a:rPr>
              <a:t>4</a:t>
            </a:r>
            <a:r>
              <a:rPr lang="zh-CN" altLang="en-US" sz="1200" dirty="0">
                <a:latin typeface="+mn-ea"/>
                <a:ea typeface="+mn-ea"/>
              </a:rPr>
              <a:t>、控球和护球能力还待成长；</a:t>
            </a:r>
          </a:p>
          <a:p>
            <a:r>
              <a:rPr lang="en-US" altLang="zh-CN" sz="1200" dirty="0">
                <a:latin typeface="+mn-ea"/>
                <a:ea typeface="+mn-ea"/>
              </a:rPr>
              <a:t>5</a:t>
            </a:r>
            <a:r>
              <a:rPr lang="zh-CN" altLang="en-US" sz="1200" dirty="0">
                <a:latin typeface="+mn-ea"/>
                <a:ea typeface="+mn-ea"/>
              </a:rPr>
              <a:t>、很少低位单打，背身技术一般</a:t>
            </a:r>
            <a:r>
              <a:rPr lang="zh-CN" altLang="en-US" sz="1200" dirty="0" smtClean="0">
                <a:latin typeface="+mn-ea"/>
                <a:ea typeface="+mn-ea"/>
              </a:rPr>
              <a:t>。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86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176895" y="358911"/>
            <a:ext cx="238046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03</a:t>
            </a:r>
            <a:endParaRPr lang="zh-CN" altLang="en-US" sz="16800" dirty="0">
              <a:solidFill>
                <a:schemeClr val="bg1"/>
              </a:solidFill>
              <a:latin typeface="Paralines" pitchFamily="50" charset="0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306357" y="2948596"/>
            <a:ext cx="3837643" cy="1142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5631893" y="2975898"/>
            <a:ext cx="3290037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骑士篇章：天赋尽显，走向领袖</a:t>
            </a:r>
          </a:p>
        </p:txBody>
      </p:sp>
    </p:spTree>
    <p:extLst>
      <p:ext uri="{BB962C8B-B14F-4D97-AF65-F5344CB8AC3E}">
        <p14:creationId xmlns:p14="http://schemas.microsoft.com/office/powerpoint/2010/main" val="32231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登陆</a:t>
            </a:r>
            <a:r>
              <a:rPr lang="en-US" altLang="zh-CN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NBA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5325723" y="3911967"/>
            <a:ext cx="3267029" cy="9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  <a:ea typeface="+mn-ea"/>
              </a:rPr>
              <a:t>5</a:t>
            </a:r>
            <a:r>
              <a:rPr lang="zh-CN" altLang="en-US" sz="1200" dirty="0">
                <a:latin typeface="+mn-ea"/>
                <a:ea typeface="+mn-ea"/>
              </a:rPr>
              <a:t>月份在选秀抽签大会上骑士老板冈德如愿抽中状元签，这次他笑的合不拢嘴，并在新闻采访大会中开玩笑的说自己还没有想好选谁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23" y="1121773"/>
            <a:ext cx="3516630" cy="24287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3638505" y="561921"/>
            <a:ext cx="4118406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ea typeface="微软雅黑" panose="020B0503020204020204" pitchFamily="34" charset="-122"/>
              </a:rPr>
              <a:t>天才总是会遭人妒忌的</a:t>
            </a:r>
            <a:endParaRPr lang="en-US" altLang="zh-CN" sz="1400" b="1" dirty="0">
              <a:ea typeface="微软雅黑" panose="020B0503020204020204" pitchFamily="34" charset="-122"/>
            </a:endParaRP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3540534" y="1006357"/>
            <a:ext cx="5394461" cy="39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布泽尔说：“我们队内已经有比他更好的球员了，当然他未来的潜力巨大”</a:t>
            </a:r>
            <a:r>
              <a:rPr lang="zh-CN" altLang="en-US" sz="1200" dirty="0" smtClean="0">
                <a:latin typeface="+mn-ea"/>
                <a:ea typeface="+mn-ea"/>
              </a:rPr>
              <a:t>。</a:t>
            </a:r>
            <a:endParaRPr lang="zh-CN" altLang="en-US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司马什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>
                <a:latin typeface="+mn-ea"/>
                <a:ea typeface="+mn-ea"/>
              </a:rPr>
              <a:t>帕克说：“希望詹姆斯能像卡隆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>
                <a:latin typeface="+mn-ea"/>
                <a:ea typeface="+mn-ea"/>
              </a:rPr>
              <a:t>巴特勒加入热火那样立刻做出贡献，他们是我们的死对头。</a:t>
            </a:r>
            <a:r>
              <a:rPr lang="zh-CN" altLang="en-US" sz="1200" dirty="0" smtClean="0">
                <a:latin typeface="+mn-ea"/>
                <a:ea typeface="+mn-ea"/>
              </a:rPr>
              <a:t>”</a:t>
            </a:r>
            <a:endParaRPr lang="zh-CN" altLang="en-US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里基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>
                <a:latin typeface="+mn-ea"/>
                <a:ea typeface="+mn-ea"/>
              </a:rPr>
              <a:t>戴维斯说：“勒布朗加入是我们需要的，你知道他的加入会让比赛变得稍微容易一点。</a:t>
            </a:r>
            <a:r>
              <a:rPr lang="zh-CN" altLang="en-US" sz="1200" dirty="0" smtClean="0">
                <a:latin typeface="+mn-ea"/>
                <a:ea typeface="+mn-ea"/>
              </a:rPr>
              <a:t>”</a:t>
            </a:r>
            <a:endParaRPr lang="zh-CN" altLang="en-US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迈尔斯更是直言不讳的说：“我不认为引进一名高中生就能让球队发生</a:t>
            </a:r>
            <a:r>
              <a:rPr lang="zh-CN" altLang="en-US" sz="1200" dirty="0" smtClean="0">
                <a:latin typeface="+mn-ea"/>
                <a:ea typeface="+mn-ea"/>
              </a:rPr>
              <a:t>质变。</a:t>
            </a:r>
            <a:endParaRPr lang="en-US" altLang="zh-CN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进入新赛季</a:t>
            </a:r>
            <a:r>
              <a:rPr lang="zh-CN" altLang="en-US" sz="1200" dirty="0" smtClean="0">
                <a:latin typeface="+mn-ea"/>
                <a:ea typeface="+mn-ea"/>
              </a:rPr>
              <a:t>，里</a:t>
            </a:r>
            <a:r>
              <a:rPr lang="zh-CN" altLang="en-US" sz="1200" dirty="0">
                <a:latin typeface="+mn-ea"/>
                <a:ea typeface="+mn-ea"/>
              </a:rPr>
              <a:t>基也用联盟对待新秀的潜规则对待詹姆斯，他让詹姆斯为他拎包打理球鞋</a:t>
            </a:r>
            <a:r>
              <a:rPr lang="zh-CN" altLang="en-US" sz="1200" dirty="0" smtClean="0">
                <a:latin typeface="+mn-ea"/>
                <a:ea typeface="+mn-ea"/>
              </a:rPr>
              <a:t>，</a:t>
            </a:r>
            <a:r>
              <a:rPr lang="en-US" altLang="zh-CN" sz="1200" dirty="0" smtClean="0">
                <a:latin typeface="+mn-ea"/>
                <a:ea typeface="+mn-ea"/>
              </a:rPr>
              <a:t>11</a:t>
            </a:r>
            <a:r>
              <a:rPr lang="zh-CN" altLang="en-US" sz="1200" dirty="0">
                <a:latin typeface="+mn-ea"/>
                <a:ea typeface="+mn-ea"/>
              </a:rPr>
              <a:t>月</a:t>
            </a:r>
            <a:r>
              <a:rPr lang="en-US" altLang="zh-CN" sz="1200" dirty="0">
                <a:latin typeface="+mn-ea"/>
                <a:ea typeface="+mn-ea"/>
              </a:rPr>
              <a:t>1</a:t>
            </a:r>
            <a:r>
              <a:rPr lang="zh-CN" altLang="en-US" sz="1200" dirty="0">
                <a:latin typeface="+mn-ea"/>
                <a:ea typeface="+mn-ea"/>
              </a:rPr>
              <a:t>日对阵波特兰开拓者的赛季第三场比赛，里基就开始对詹姆斯大发雷霆，詹姆斯在一次进攻中选择自己持球突破而没有将球传给里基，里基在暂停期直接开喷，而詹姆斯只能低着头听着</a:t>
            </a:r>
            <a:r>
              <a:rPr lang="zh-CN" altLang="en-US" sz="1200" dirty="0" smtClean="0">
                <a:latin typeface="+mn-ea"/>
                <a:ea typeface="+mn-ea"/>
              </a:rPr>
              <a:t>。</a:t>
            </a:r>
            <a:endParaRPr lang="en-US" altLang="zh-CN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  <a:ea typeface="+mn-ea"/>
              </a:rPr>
              <a:t>时任主教练保罗</a:t>
            </a:r>
            <a:r>
              <a:rPr lang="en-US" altLang="zh-CN" sz="1200" dirty="0">
                <a:latin typeface="+mn-ea"/>
                <a:ea typeface="+mn-ea"/>
              </a:rPr>
              <a:t>-</a:t>
            </a:r>
            <a:r>
              <a:rPr lang="zh-CN" altLang="en-US" sz="1200" dirty="0">
                <a:latin typeface="+mn-ea"/>
                <a:ea typeface="+mn-ea"/>
              </a:rPr>
              <a:t>塞拉斯后来回忆说，当时骑士队内大部分球员都对詹姆斯有距离感，他不得不在更衣室布置战术时一遍一遍的强调把球多给詹姆斯，但里基根本不听，他依然我行我素，最后两人开始出现争执，里基因为对抗教练被赶出训练场和禁赛，一个月后他被交易到波士顿凯尔特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0" y="700684"/>
            <a:ext cx="3023216" cy="21255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0" y="3045280"/>
            <a:ext cx="3134500" cy="1755320"/>
          </a:xfrm>
          <a:prstGeom prst="rect">
            <a:avLst/>
          </a:prstGeom>
        </p:spPr>
      </p:pic>
      <p:sp>
        <p:nvSpPr>
          <p:cNvPr id="8" name="TextBox 59"/>
          <p:cNvSpPr txBox="1">
            <a:spLocks noChangeArrowheads="1"/>
          </p:cNvSpPr>
          <p:nvPr/>
        </p:nvSpPr>
        <p:spPr bwMode="auto">
          <a:xfrm>
            <a:off x="6381042" y="156132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成为球队基石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7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菜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鸟赛季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5107" y="3019842"/>
            <a:ext cx="52579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n-ea"/>
                <a:ea typeface="+mn-ea"/>
              </a:rPr>
              <a:t>2003-04</a:t>
            </a:r>
            <a:r>
              <a:rPr lang="zh-CN" altLang="en-US" sz="1200" dirty="0">
                <a:latin typeface="+mn-ea"/>
                <a:ea typeface="+mn-ea"/>
              </a:rPr>
              <a:t>年</a:t>
            </a:r>
            <a:r>
              <a:rPr lang="zh-CN" altLang="en-US" sz="1200" dirty="0" smtClean="0">
                <a:latin typeface="+mn-ea"/>
                <a:ea typeface="+mn-ea"/>
              </a:rPr>
              <a:t>赛季</a:t>
            </a:r>
            <a:r>
              <a:rPr lang="zh-CN" altLang="en-US" sz="1200" dirty="0">
                <a:latin typeface="+mn-ea"/>
                <a:ea typeface="+mn-ea"/>
              </a:rPr>
              <a:t>场均数据得分：</a:t>
            </a:r>
            <a:r>
              <a:rPr lang="en-US" altLang="zh-CN" sz="1200" dirty="0">
                <a:latin typeface="+mn-ea"/>
                <a:ea typeface="+mn-ea"/>
              </a:rPr>
              <a:t>20.9 </a:t>
            </a:r>
            <a:r>
              <a:rPr lang="zh-CN" altLang="en-US" sz="1200" dirty="0">
                <a:latin typeface="+mn-ea"/>
                <a:ea typeface="+mn-ea"/>
              </a:rPr>
              <a:t>分篮板：</a:t>
            </a:r>
            <a:r>
              <a:rPr lang="en-US" altLang="zh-CN" sz="1200" dirty="0">
                <a:latin typeface="+mn-ea"/>
                <a:ea typeface="+mn-ea"/>
              </a:rPr>
              <a:t>5.5 </a:t>
            </a:r>
            <a:r>
              <a:rPr lang="zh-CN" altLang="en-US" sz="1200" dirty="0">
                <a:latin typeface="+mn-ea"/>
                <a:ea typeface="+mn-ea"/>
              </a:rPr>
              <a:t>个助攻：</a:t>
            </a:r>
            <a:r>
              <a:rPr lang="en-US" altLang="zh-CN" sz="1200" dirty="0">
                <a:latin typeface="+mn-ea"/>
                <a:ea typeface="+mn-ea"/>
              </a:rPr>
              <a:t>5.9 </a:t>
            </a:r>
            <a:r>
              <a:rPr lang="zh-CN" altLang="en-US" sz="1200" dirty="0" smtClean="0">
                <a:latin typeface="+mn-ea"/>
                <a:ea typeface="+mn-ea"/>
              </a:rPr>
              <a:t>次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成就：最佳新秀、最佳新秀一阵、</a:t>
            </a:r>
            <a:r>
              <a:rPr lang="en-US" altLang="zh-CN" sz="1200" dirty="0" smtClean="0">
                <a:latin typeface="+mn-ea"/>
                <a:ea typeface="+mn-ea"/>
              </a:rPr>
              <a:t>NBA</a:t>
            </a:r>
            <a:r>
              <a:rPr lang="zh-CN" altLang="en-US" sz="1200" dirty="0">
                <a:latin typeface="+mn-ea"/>
                <a:ea typeface="+mn-ea"/>
              </a:rPr>
              <a:t>史上第三位新秀赛季场均 “</a:t>
            </a:r>
            <a:r>
              <a:rPr lang="en-US" altLang="zh-CN" sz="1200" dirty="0">
                <a:latin typeface="+mn-ea"/>
                <a:ea typeface="+mn-ea"/>
              </a:rPr>
              <a:t>20</a:t>
            </a:r>
            <a:r>
              <a:rPr lang="zh-CN" altLang="en-US" sz="1200" dirty="0">
                <a:latin typeface="+mn-ea"/>
                <a:ea typeface="+mn-ea"/>
              </a:rPr>
              <a:t>分、</a:t>
            </a:r>
            <a:r>
              <a:rPr lang="en-US" altLang="zh-CN" sz="1200" dirty="0">
                <a:latin typeface="+mn-ea"/>
                <a:ea typeface="+mn-ea"/>
              </a:rPr>
              <a:t>5</a:t>
            </a:r>
            <a:r>
              <a:rPr lang="zh-CN" altLang="en-US" sz="1200" dirty="0">
                <a:latin typeface="+mn-ea"/>
                <a:ea typeface="+mn-ea"/>
              </a:rPr>
              <a:t>篮板、</a:t>
            </a:r>
            <a:r>
              <a:rPr lang="en-US" altLang="zh-CN" sz="1200" dirty="0">
                <a:latin typeface="+mn-ea"/>
                <a:ea typeface="+mn-ea"/>
              </a:rPr>
              <a:t>5</a:t>
            </a:r>
            <a:r>
              <a:rPr lang="zh-CN" altLang="en-US" sz="1200" dirty="0">
                <a:latin typeface="+mn-ea"/>
                <a:ea typeface="+mn-ea"/>
              </a:rPr>
              <a:t>助攻” 的球员（前两位是奥斯卡</a:t>
            </a:r>
            <a:r>
              <a:rPr lang="en-US" altLang="zh-CN" sz="1200" dirty="0">
                <a:latin typeface="+mn-ea"/>
                <a:ea typeface="+mn-ea"/>
              </a:rPr>
              <a:t>·</a:t>
            </a:r>
            <a:r>
              <a:rPr lang="zh-CN" altLang="en-US" sz="1200" dirty="0">
                <a:latin typeface="+mn-ea"/>
                <a:ea typeface="+mn-ea"/>
              </a:rPr>
              <a:t>罗伯逊和迈克尔</a:t>
            </a:r>
            <a:r>
              <a:rPr lang="en-US" altLang="zh-CN" sz="1200" dirty="0">
                <a:latin typeface="+mn-ea"/>
                <a:ea typeface="+mn-ea"/>
              </a:rPr>
              <a:t>·</a:t>
            </a:r>
            <a:r>
              <a:rPr lang="zh-CN" altLang="en-US" sz="1200" dirty="0" smtClean="0">
                <a:latin typeface="+mn-ea"/>
                <a:ea typeface="+mn-ea"/>
              </a:rPr>
              <a:t>乔丹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记录：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 smtClean="0">
                <a:latin typeface="+mn-ea"/>
                <a:ea typeface="+mn-ea"/>
              </a:rPr>
              <a:t>NBA</a:t>
            </a:r>
            <a:r>
              <a:rPr lang="zh-CN" altLang="en-US" sz="1200" dirty="0">
                <a:latin typeface="+mn-ea"/>
                <a:ea typeface="+mn-ea"/>
              </a:rPr>
              <a:t>史上最年轻单场</a:t>
            </a:r>
            <a:r>
              <a:rPr lang="en-US" altLang="zh-CN" sz="1200" dirty="0">
                <a:latin typeface="+mn-ea"/>
                <a:ea typeface="+mn-ea"/>
              </a:rPr>
              <a:t>30</a:t>
            </a:r>
            <a:r>
              <a:rPr lang="zh-CN" altLang="en-US" sz="1200" dirty="0">
                <a:latin typeface="+mn-ea"/>
                <a:ea typeface="+mn-ea"/>
              </a:rPr>
              <a:t>分球员（</a:t>
            </a:r>
            <a:r>
              <a:rPr lang="en-US" altLang="zh-CN" sz="1200" dirty="0">
                <a:latin typeface="+mn-ea"/>
                <a:ea typeface="+mn-ea"/>
              </a:rPr>
              <a:t>18</a:t>
            </a:r>
            <a:r>
              <a:rPr lang="zh-CN" altLang="en-US" sz="1200" dirty="0">
                <a:latin typeface="+mn-ea"/>
                <a:ea typeface="+mn-ea"/>
              </a:rPr>
              <a:t>岁</a:t>
            </a:r>
            <a:r>
              <a:rPr lang="en-US" altLang="zh-CN" sz="1200" dirty="0">
                <a:latin typeface="+mn-ea"/>
                <a:ea typeface="+mn-ea"/>
              </a:rPr>
              <a:t>334</a:t>
            </a:r>
            <a:r>
              <a:rPr lang="zh-CN" altLang="en-US" sz="1200" dirty="0">
                <a:latin typeface="+mn-ea"/>
                <a:ea typeface="+mn-ea"/>
              </a:rPr>
              <a:t>天</a:t>
            </a:r>
            <a:r>
              <a:rPr lang="zh-CN" altLang="en-US" sz="1200" dirty="0" smtClean="0">
                <a:latin typeface="+mn-ea"/>
                <a:ea typeface="+mn-ea"/>
              </a:rPr>
              <a:t>）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 smtClean="0">
                <a:latin typeface="+mn-ea"/>
                <a:ea typeface="+mn-ea"/>
              </a:rPr>
              <a:t>NBA</a:t>
            </a:r>
            <a:r>
              <a:rPr lang="zh-CN" altLang="en-US" sz="1200" dirty="0">
                <a:latin typeface="+mn-ea"/>
                <a:ea typeface="+mn-ea"/>
              </a:rPr>
              <a:t>史上最年轻单场</a:t>
            </a:r>
            <a:r>
              <a:rPr lang="en-US" altLang="zh-CN" sz="1200" dirty="0">
                <a:latin typeface="+mn-ea"/>
                <a:ea typeface="+mn-ea"/>
              </a:rPr>
              <a:t>40</a:t>
            </a:r>
            <a:r>
              <a:rPr lang="zh-CN" altLang="en-US" sz="1200" dirty="0">
                <a:latin typeface="+mn-ea"/>
                <a:ea typeface="+mn-ea"/>
              </a:rPr>
              <a:t>分球员（</a:t>
            </a:r>
            <a:r>
              <a:rPr lang="en-US" altLang="zh-CN" sz="1200" dirty="0">
                <a:latin typeface="+mn-ea"/>
                <a:ea typeface="+mn-ea"/>
              </a:rPr>
              <a:t>19</a:t>
            </a:r>
            <a:r>
              <a:rPr lang="zh-CN" altLang="en-US" sz="1200" dirty="0">
                <a:latin typeface="+mn-ea"/>
                <a:ea typeface="+mn-ea"/>
              </a:rPr>
              <a:t>岁</a:t>
            </a:r>
            <a:r>
              <a:rPr lang="en-US" altLang="zh-CN" sz="1200" dirty="0">
                <a:latin typeface="+mn-ea"/>
                <a:ea typeface="+mn-ea"/>
              </a:rPr>
              <a:t>88</a:t>
            </a:r>
            <a:r>
              <a:rPr lang="zh-CN" altLang="en-US" sz="1200" dirty="0">
                <a:latin typeface="+mn-ea"/>
                <a:ea typeface="+mn-ea"/>
              </a:rPr>
              <a:t>天</a:t>
            </a:r>
            <a:r>
              <a:rPr lang="zh-CN" altLang="en-US" sz="1200" dirty="0" smtClean="0">
                <a:latin typeface="+mn-ea"/>
                <a:ea typeface="+mn-ea"/>
              </a:rPr>
              <a:t>）</a:t>
            </a:r>
            <a:endParaRPr lang="en-US" altLang="zh-CN" sz="1200" dirty="0" smtClean="0">
              <a:latin typeface="+mn-ea"/>
              <a:ea typeface="+mn-ea"/>
            </a:endParaRPr>
          </a:p>
          <a:p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赛季</a:t>
            </a:r>
            <a:r>
              <a:rPr lang="zh-CN" altLang="en-US" sz="1200" dirty="0">
                <a:latin typeface="+mn-ea"/>
                <a:ea typeface="+mn-ea"/>
              </a:rPr>
              <a:t>战绩：</a:t>
            </a:r>
            <a:r>
              <a:rPr lang="en-US" altLang="zh-CN" sz="1200" dirty="0">
                <a:latin typeface="+mn-ea"/>
                <a:ea typeface="+mn-ea"/>
              </a:rPr>
              <a:t>35</a:t>
            </a:r>
            <a:r>
              <a:rPr lang="zh-CN" altLang="en-US" sz="1200" dirty="0">
                <a:latin typeface="+mn-ea"/>
                <a:ea typeface="+mn-ea"/>
              </a:rPr>
              <a:t>胜</a:t>
            </a:r>
            <a:r>
              <a:rPr lang="en-US" altLang="zh-CN" sz="1200" dirty="0">
                <a:latin typeface="+mn-ea"/>
                <a:ea typeface="+mn-ea"/>
              </a:rPr>
              <a:t>47</a:t>
            </a:r>
            <a:r>
              <a:rPr lang="zh-CN" altLang="en-US" sz="1200" dirty="0">
                <a:latin typeface="+mn-ea"/>
                <a:ea typeface="+mn-ea"/>
              </a:rPr>
              <a:t>负（比上赛季多赢</a:t>
            </a:r>
            <a:r>
              <a:rPr lang="en-US" altLang="zh-CN" sz="1200" dirty="0">
                <a:latin typeface="+mn-ea"/>
                <a:ea typeface="+mn-ea"/>
              </a:rPr>
              <a:t>18</a:t>
            </a:r>
            <a:r>
              <a:rPr lang="zh-CN" altLang="en-US" sz="1200" dirty="0">
                <a:latin typeface="+mn-ea"/>
                <a:ea typeface="+mn-ea"/>
              </a:rPr>
              <a:t>场</a:t>
            </a:r>
            <a:r>
              <a:rPr lang="zh-CN" altLang="en-US" sz="1200" dirty="0" smtClean="0">
                <a:latin typeface="+mn-ea"/>
                <a:ea typeface="+mn-ea"/>
              </a:rPr>
              <a:t>）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后赛：未</a:t>
            </a:r>
            <a:r>
              <a:rPr lang="zh-CN" altLang="en-US" sz="1200" dirty="0" smtClean="0">
                <a:latin typeface="+mn-ea"/>
                <a:ea typeface="+mn-ea"/>
              </a:rPr>
              <a:t>进入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影响：</a:t>
            </a:r>
            <a:r>
              <a:rPr lang="zh-CN" altLang="en-US" sz="1200" dirty="0">
                <a:latin typeface="+mn-ea"/>
                <a:ea typeface="+mn-ea"/>
              </a:rPr>
              <a:t>主场基本场场</a:t>
            </a:r>
            <a:r>
              <a:rPr lang="zh-CN" altLang="en-US" sz="1200" dirty="0" smtClean="0">
                <a:latin typeface="+mn-ea"/>
                <a:ea typeface="+mn-ea"/>
              </a:rPr>
              <a:t>爆满，</a:t>
            </a:r>
            <a:r>
              <a:rPr lang="zh-CN" altLang="en-US" sz="1200" dirty="0">
                <a:latin typeface="+mn-ea"/>
                <a:ea typeface="+mn-ea"/>
              </a:rPr>
              <a:t>电视台的收视率，则是完成了</a:t>
            </a:r>
            <a:r>
              <a:rPr lang="en-US" altLang="zh-CN" sz="1200" dirty="0">
                <a:latin typeface="+mn-ea"/>
                <a:ea typeface="+mn-ea"/>
              </a:rPr>
              <a:t>300%</a:t>
            </a:r>
            <a:r>
              <a:rPr lang="zh-CN" altLang="en-US" sz="1200" dirty="0">
                <a:latin typeface="+mn-ea"/>
                <a:ea typeface="+mn-ea"/>
              </a:rPr>
              <a:t>左右的</a:t>
            </a:r>
            <a:r>
              <a:rPr lang="zh-CN" altLang="en-US" sz="1200" dirty="0" smtClean="0">
                <a:latin typeface="+mn-ea"/>
                <a:ea typeface="+mn-ea"/>
              </a:rPr>
              <a:t>飙升。</a:t>
            </a:r>
            <a:endParaRPr lang="en-US" altLang="zh-CN" sz="1200" dirty="0">
              <a:latin typeface="+mn-ea"/>
              <a:ea typeface="+mn-ea"/>
            </a:endParaRPr>
          </a:p>
          <a:p>
            <a:endParaRPr lang="zh-CN" altLang="en-US" sz="1200" dirty="0">
              <a:latin typeface="+mn-ea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57" y="726980"/>
            <a:ext cx="3512548" cy="1964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20341" cy="5143500"/>
          </a:xfrm>
          <a:prstGeom prst="rect">
            <a:avLst/>
          </a:prstGeom>
        </p:spPr>
      </p:pic>
      <p:sp>
        <p:nvSpPr>
          <p:cNvPr id="9" name="TextBox 83"/>
          <p:cNvSpPr txBox="1">
            <a:spLocks noChangeArrowheads="1"/>
          </p:cNvSpPr>
          <p:nvPr/>
        </p:nvSpPr>
        <p:spPr bwMode="auto">
          <a:xfrm>
            <a:off x="3585107" y="2691445"/>
            <a:ext cx="4118406" cy="35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ea typeface="微软雅黑" panose="020B0503020204020204" pitchFamily="34" charset="-122"/>
              </a:rPr>
              <a:t>出道及巅峰</a:t>
            </a:r>
            <a:endParaRPr lang="en-US" altLang="zh-CN" sz="14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27"/>
          <p:cNvSpPr>
            <a:spLocks noChangeArrowheads="1"/>
          </p:cNvSpPr>
          <p:nvPr/>
        </p:nvSpPr>
        <p:spPr bwMode="auto">
          <a:xfrm>
            <a:off x="4151646" y="3648306"/>
            <a:ext cx="3980899" cy="268912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51" name="矩形 50"/>
          <p:cNvSpPr/>
          <p:nvPr/>
        </p:nvSpPr>
        <p:spPr bwMode="auto">
          <a:xfrm>
            <a:off x="4143154" y="3648306"/>
            <a:ext cx="712627" cy="2689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35" y="4584115"/>
            <a:ext cx="3993226" cy="2804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34" y="4576810"/>
            <a:ext cx="738347" cy="28783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319" y="4114594"/>
            <a:ext cx="3993226" cy="2804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66" y="4124411"/>
            <a:ext cx="719390" cy="28044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934001" y="418523"/>
            <a:ext cx="1533412" cy="66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 flipH="1">
            <a:off x="4177254" y="1146163"/>
            <a:ext cx="397045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7"/>
          <p:cNvSpPr>
            <a:spLocks noChangeArrowheads="1"/>
          </p:cNvSpPr>
          <p:nvPr/>
        </p:nvSpPr>
        <p:spPr bwMode="auto">
          <a:xfrm>
            <a:off x="4166816" y="1350722"/>
            <a:ext cx="3980896" cy="250863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166815" y="1355112"/>
            <a:ext cx="712625" cy="2464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286676" y="1355364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1</a:t>
            </a:r>
          </a:p>
        </p:txBody>
      </p:sp>
      <p:sp>
        <p:nvSpPr>
          <p:cNvPr id="25" name="TextBox 59"/>
          <p:cNvSpPr txBox="1">
            <a:spLocks noChangeArrowheads="1"/>
          </p:cNvSpPr>
          <p:nvPr/>
        </p:nvSpPr>
        <p:spPr bwMode="auto">
          <a:xfrm>
            <a:off x="4986838" y="1318426"/>
            <a:ext cx="2254420" cy="31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简介及荣誉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7"/>
          <p:cNvSpPr>
            <a:spLocks noChangeArrowheads="1"/>
          </p:cNvSpPr>
          <p:nvPr/>
        </p:nvSpPr>
        <p:spPr bwMode="auto">
          <a:xfrm>
            <a:off x="4166815" y="1800441"/>
            <a:ext cx="3980897" cy="250031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4166815" y="1800116"/>
            <a:ext cx="712625" cy="2496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4286676" y="1784190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9" name="TextBox 59"/>
          <p:cNvSpPr txBox="1">
            <a:spLocks noChangeArrowheads="1"/>
          </p:cNvSpPr>
          <p:nvPr/>
        </p:nvSpPr>
        <p:spPr bwMode="auto">
          <a:xfrm>
            <a:off x="4965786" y="1762322"/>
            <a:ext cx="2382953" cy="32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贫困中的坚韧起步</a:t>
            </a:r>
          </a:p>
        </p:txBody>
      </p:sp>
      <p:sp>
        <p:nvSpPr>
          <p:cNvPr id="30" name="矩形 27"/>
          <p:cNvSpPr>
            <a:spLocks noChangeArrowheads="1"/>
          </p:cNvSpPr>
          <p:nvPr/>
        </p:nvSpPr>
        <p:spPr bwMode="auto">
          <a:xfrm>
            <a:off x="4177254" y="2219683"/>
            <a:ext cx="3970458" cy="256451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31" name="矩形 30"/>
          <p:cNvSpPr/>
          <p:nvPr/>
        </p:nvSpPr>
        <p:spPr bwMode="auto">
          <a:xfrm>
            <a:off x="4166815" y="2229913"/>
            <a:ext cx="712625" cy="2404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4337363" y="2219683"/>
            <a:ext cx="3895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 smtClean="0">
                <a:solidFill>
                  <a:srgbClr val="C00000"/>
                </a:solidFill>
                <a:latin typeface="+mn-lt"/>
                <a:ea typeface="微软雅黑" pitchFamily="34" charset="-122"/>
              </a:rPr>
              <a:t>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33" name="TextBox 59"/>
          <p:cNvSpPr txBox="1">
            <a:spLocks noChangeArrowheads="1"/>
          </p:cNvSpPr>
          <p:nvPr/>
        </p:nvSpPr>
        <p:spPr bwMode="auto">
          <a:xfrm>
            <a:off x="4965785" y="2196302"/>
            <a:ext cx="2382953" cy="32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篮球启蒙：街头到赛场</a:t>
            </a:r>
          </a:p>
        </p:txBody>
      </p:sp>
      <p:sp>
        <p:nvSpPr>
          <p:cNvPr id="40" name="矩形 27"/>
          <p:cNvSpPr>
            <a:spLocks noChangeArrowheads="1"/>
          </p:cNvSpPr>
          <p:nvPr/>
        </p:nvSpPr>
        <p:spPr bwMode="auto">
          <a:xfrm>
            <a:off x="4166813" y="2682616"/>
            <a:ext cx="3980899" cy="265631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41" name="矩形 40"/>
          <p:cNvSpPr/>
          <p:nvPr/>
        </p:nvSpPr>
        <p:spPr bwMode="auto">
          <a:xfrm>
            <a:off x="4167357" y="2681457"/>
            <a:ext cx="712083" cy="266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4286676" y="2672291"/>
            <a:ext cx="510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4</a:t>
            </a:r>
            <a:endParaRPr lang="zh-CN" altLang="en-US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43" name="TextBox 59"/>
          <p:cNvSpPr txBox="1">
            <a:spLocks noChangeArrowheads="1"/>
          </p:cNvSpPr>
          <p:nvPr/>
        </p:nvSpPr>
        <p:spPr bwMode="auto">
          <a:xfrm>
            <a:off x="4955258" y="2672291"/>
            <a:ext cx="3085920" cy="31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骑士篇章：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天赋尽显，走向领袖</a:t>
            </a:r>
          </a:p>
        </p:txBody>
      </p:sp>
      <p:sp>
        <p:nvSpPr>
          <p:cNvPr id="44" name="矩形 27"/>
          <p:cNvSpPr>
            <a:spLocks noChangeArrowheads="1"/>
          </p:cNvSpPr>
          <p:nvPr/>
        </p:nvSpPr>
        <p:spPr bwMode="auto">
          <a:xfrm>
            <a:off x="4166813" y="3176024"/>
            <a:ext cx="3980899" cy="268912"/>
          </a:xfrm>
          <a:prstGeom prst="rect">
            <a:avLst/>
          </a:prstGeom>
          <a:solidFill>
            <a:srgbClr val="C00000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 lIns="68562" tIns="34281" rIns="68562" bIns="34281"/>
          <a:lstStyle/>
          <a:p>
            <a:pPr eaLnBrk="1" hangingPunct="1"/>
            <a:endParaRPr lang="zh-CN" altLang="en-US"/>
          </a:p>
        </p:txBody>
      </p:sp>
      <p:sp>
        <p:nvSpPr>
          <p:cNvPr id="45" name="矩形 44"/>
          <p:cNvSpPr/>
          <p:nvPr/>
        </p:nvSpPr>
        <p:spPr bwMode="auto">
          <a:xfrm>
            <a:off x="4166813" y="3176024"/>
            <a:ext cx="712627" cy="2689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>
              <a:latin typeface="+mn-lt"/>
              <a:ea typeface="宋体" pitchFamily="2" charset="-122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4286676" y="3198715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47" name="TextBox 59"/>
          <p:cNvSpPr txBox="1">
            <a:spLocks noChangeArrowheads="1"/>
          </p:cNvSpPr>
          <p:nvPr/>
        </p:nvSpPr>
        <p:spPr bwMode="auto">
          <a:xfrm>
            <a:off x="4955257" y="3160547"/>
            <a:ext cx="2991709" cy="31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迈阿密热火：决定与转折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6" y="607002"/>
            <a:ext cx="3096690" cy="4337351"/>
          </a:xfrm>
          <a:prstGeom prst="rect">
            <a:avLst/>
          </a:prstGeom>
        </p:spPr>
      </p:pic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4274009" y="3673799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86837" y="3627632"/>
            <a:ext cx="2836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回归家乡：带领骑士登顶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250635" y="4134934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86837" y="4080937"/>
            <a:ext cx="2836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湖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人新篇章：重塑豪门辉煌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Rectangle 14"/>
          <p:cNvSpPr>
            <a:spLocks noChangeArrowheads="1"/>
          </p:cNvSpPr>
          <p:nvPr/>
        </p:nvSpPr>
        <p:spPr bwMode="auto">
          <a:xfrm>
            <a:off x="4250635" y="4609103"/>
            <a:ext cx="4909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Part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微软雅黑" pitchFamily="34" charset="-122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6837" y="4560268"/>
            <a:ext cx="3480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榜样力量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：精神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的代际传承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300"/>
                            </p:stCondLst>
                            <p:childTnLst>
                              <p:par>
                                <p:cTn id="4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00"/>
                            </p:stCondLst>
                            <p:childTnLst>
                              <p:par>
                                <p:cTn id="6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3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300"/>
                            </p:stCondLst>
                            <p:childTnLst>
                              <p:par>
                                <p:cTn id="8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8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8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800"/>
                            </p:stCondLst>
                            <p:childTnLst>
                              <p:par>
                                <p:cTn id="9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3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63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utoUpdateAnimBg="0"/>
      <p:bldP spid="22" grpId="0" animBg="1"/>
      <p:bldP spid="24" grpId="0"/>
      <p:bldP spid="25" grpId="0" autoUpdateAnimBg="0"/>
      <p:bldP spid="26" grpId="0" animBg="1"/>
      <p:bldP spid="28" grpId="0"/>
      <p:bldP spid="29" grpId="0" autoUpdateAnimBg="0"/>
      <p:bldP spid="30" grpId="0" animBg="1"/>
      <p:bldP spid="32" grpId="0"/>
      <p:bldP spid="33" grpId="0" autoUpdateAnimBg="0"/>
      <p:bldP spid="40" grpId="0" animBg="1"/>
      <p:bldP spid="42" grpId="0"/>
      <p:bldP spid="43" grpId="0" autoUpdateAnimBg="0"/>
      <p:bldP spid="44" grpId="0" animBg="1"/>
      <p:bldP spid="46" grpId="0"/>
      <p:bldP spid="47" grpId="0" autoUpdateAnimBg="0"/>
      <p:bldP spid="36" grpId="0"/>
      <p:bldP spid="39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第二个赛季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2004-05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场均数据得分：</a:t>
            </a:r>
            <a:r>
              <a:rPr lang="en-US" altLang="zh-CN" sz="1200" dirty="0" smtClean="0">
                <a:latin typeface="+mn-ea"/>
              </a:rPr>
              <a:t>27.2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7.4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7.2 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en-US" altLang="zh-CN" sz="1200" dirty="0" smtClean="0"/>
              <a:t>NBA</a:t>
            </a:r>
            <a:r>
              <a:rPr lang="zh-CN" altLang="en-US" sz="1200" dirty="0"/>
              <a:t>全明星赛东部首发球员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记录：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en-US" altLang="zh-CN" sz="1200" dirty="0"/>
              <a:t>NBA</a:t>
            </a:r>
            <a:r>
              <a:rPr lang="zh-CN" altLang="en-US" sz="1200" dirty="0"/>
              <a:t>史上最年轻单场得到</a:t>
            </a:r>
            <a:r>
              <a:rPr lang="en-US" altLang="zh-CN" sz="1200" dirty="0"/>
              <a:t>50</a:t>
            </a:r>
            <a:r>
              <a:rPr lang="zh-CN" altLang="en-US" sz="1200" dirty="0"/>
              <a:t>分的球员（</a:t>
            </a:r>
            <a:r>
              <a:rPr lang="en-US" altLang="zh-CN" sz="1200" dirty="0"/>
              <a:t>20</a:t>
            </a:r>
            <a:r>
              <a:rPr lang="zh-CN" altLang="en-US" sz="1200" dirty="0"/>
              <a:t>岁</a:t>
            </a:r>
            <a:r>
              <a:rPr lang="en-US" altLang="zh-CN" sz="1200" dirty="0"/>
              <a:t>80</a:t>
            </a:r>
            <a:r>
              <a:rPr lang="zh-CN" altLang="en-US" sz="1200" dirty="0"/>
              <a:t>天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结果：球队</a:t>
            </a:r>
            <a:r>
              <a:rPr lang="zh-CN" altLang="en-US" sz="1200" dirty="0">
                <a:latin typeface="+mn-ea"/>
                <a:ea typeface="+mn-ea"/>
              </a:rPr>
              <a:t>战绩骑士 赛季战绩</a:t>
            </a:r>
            <a:r>
              <a:rPr lang="zh-CN" altLang="en-US" sz="1200" dirty="0" smtClean="0">
                <a:latin typeface="+mn-ea"/>
                <a:ea typeface="+mn-ea"/>
              </a:rPr>
              <a:t>：</a:t>
            </a:r>
            <a:r>
              <a:rPr lang="en-US" altLang="zh-CN" sz="1200" dirty="0" smtClean="0">
                <a:latin typeface="+mn-ea"/>
                <a:ea typeface="+mn-ea"/>
              </a:rPr>
              <a:t>42</a:t>
            </a:r>
            <a:r>
              <a:rPr lang="zh-CN" altLang="en-US" sz="1200" dirty="0" smtClean="0">
                <a:latin typeface="+mn-ea"/>
                <a:ea typeface="+mn-ea"/>
              </a:rPr>
              <a:t>胜</a:t>
            </a:r>
            <a:r>
              <a:rPr lang="en-US" altLang="zh-CN" sz="1200" dirty="0" smtClean="0">
                <a:latin typeface="+mn-ea"/>
                <a:ea typeface="+mn-ea"/>
              </a:rPr>
              <a:t>40</a:t>
            </a:r>
            <a:r>
              <a:rPr lang="zh-CN" altLang="en-US" sz="1200" dirty="0" smtClean="0">
                <a:latin typeface="+mn-ea"/>
                <a:ea typeface="+mn-ea"/>
              </a:rPr>
              <a:t>负</a:t>
            </a:r>
            <a:r>
              <a:rPr lang="zh-CN" altLang="en-US" sz="1200" dirty="0">
                <a:latin typeface="+mn-ea"/>
                <a:ea typeface="+mn-ea"/>
              </a:rPr>
              <a:t>（比上赛季多赢</a:t>
            </a:r>
            <a:r>
              <a:rPr lang="en-US" altLang="zh-CN" sz="1200" dirty="0">
                <a:latin typeface="+mn-ea"/>
                <a:ea typeface="+mn-ea"/>
              </a:rPr>
              <a:t>18</a:t>
            </a:r>
            <a:r>
              <a:rPr lang="zh-CN" altLang="en-US" sz="1200" dirty="0">
                <a:latin typeface="+mn-ea"/>
                <a:ea typeface="+mn-ea"/>
              </a:rPr>
              <a:t>场）季后赛：未</a:t>
            </a:r>
            <a:r>
              <a:rPr lang="zh-CN" altLang="en-US" sz="1200" dirty="0" smtClean="0">
                <a:latin typeface="+mn-ea"/>
                <a:ea typeface="+mn-ea"/>
              </a:rPr>
              <a:t>进入</a:t>
            </a:r>
            <a:endParaRPr lang="en-US" altLang="zh-CN" sz="1200" dirty="0" smtClean="0">
              <a:latin typeface="+mn-ea"/>
              <a:ea typeface="+mn-ea"/>
            </a:endParaRPr>
          </a:p>
          <a:p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第三个赛季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2005-06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31.4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6.6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7.0 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</a:t>
            </a:r>
            <a:r>
              <a:rPr lang="zh-CN" altLang="en-US" sz="1200" dirty="0" smtClean="0"/>
              <a:t>首发并获得全明星赛</a:t>
            </a:r>
            <a:r>
              <a:rPr lang="en-US" altLang="zh-CN" sz="1200" dirty="0" smtClean="0"/>
              <a:t>MVP</a:t>
            </a:r>
            <a:r>
              <a:rPr lang="zh-CN" altLang="en-US" sz="1200" dirty="0" smtClean="0"/>
              <a:t>，以</a:t>
            </a:r>
            <a:r>
              <a:rPr lang="en-US" altLang="zh-CN" sz="1200" dirty="0"/>
              <a:t>21</a:t>
            </a:r>
            <a:r>
              <a:rPr lang="zh-CN" altLang="en-US" sz="1200" dirty="0"/>
              <a:t>岁</a:t>
            </a:r>
            <a:r>
              <a:rPr lang="en-US" altLang="zh-CN" sz="1200" dirty="0"/>
              <a:t>51</a:t>
            </a:r>
            <a:r>
              <a:rPr lang="zh-CN" altLang="en-US" sz="1200" dirty="0"/>
              <a:t>天成为史上最年轻的明星赛最有价值</a:t>
            </a:r>
            <a:r>
              <a:rPr lang="zh-CN" altLang="en-US" sz="1200" dirty="0" smtClean="0"/>
              <a:t>球员、最佳阵容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阵</a:t>
            </a:r>
            <a:endParaRPr lang="en-US" altLang="zh-CN" sz="1200" dirty="0" smtClean="0"/>
          </a:p>
          <a:p>
            <a:r>
              <a:rPr lang="zh-CN" altLang="en-US" sz="1200" dirty="0">
                <a:latin typeface="+mn-ea"/>
              </a:rPr>
              <a:t>记录</a:t>
            </a:r>
            <a:r>
              <a:rPr lang="zh-CN" altLang="en-US" sz="1200" dirty="0" smtClean="0">
                <a:latin typeface="+mn-ea"/>
              </a:rPr>
              <a:t>：</a:t>
            </a:r>
            <a:endParaRPr lang="en-US" altLang="zh-CN" sz="1200" dirty="0" smtClean="0"/>
          </a:p>
          <a:p>
            <a:r>
              <a:rPr lang="en-US" altLang="zh-CN" sz="1200" dirty="0"/>
              <a:t>NBA</a:t>
            </a:r>
            <a:r>
              <a:rPr lang="zh-CN" altLang="en-US" sz="1200" dirty="0"/>
              <a:t>史上最年轻达成单季平均超过</a:t>
            </a:r>
            <a:r>
              <a:rPr lang="en-US" altLang="zh-CN" sz="1200" dirty="0"/>
              <a:t>30</a:t>
            </a:r>
            <a:r>
              <a:rPr lang="zh-CN" altLang="en-US" sz="1200" dirty="0"/>
              <a:t>分的球员（</a:t>
            </a:r>
            <a:r>
              <a:rPr lang="en-US" altLang="zh-CN" sz="1200" dirty="0"/>
              <a:t>21</a:t>
            </a:r>
            <a:r>
              <a:rPr lang="zh-CN" altLang="en-US" sz="1200" dirty="0"/>
              <a:t>岁</a:t>
            </a:r>
            <a:r>
              <a:rPr lang="en-US" altLang="zh-CN" sz="1200" dirty="0"/>
              <a:t>107</a:t>
            </a:r>
            <a:r>
              <a:rPr lang="zh-CN" altLang="en-US" sz="1200" dirty="0"/>
              <a:t>天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第三</a:t>
            </a:r>
            <a:r>
              <a:rPr lang="zh-CN" altLang="en-US" sz="1200" dirty="0">
                <a:latin typeface="+mn-ea"/>
                <a:ea typeface="+mn-ea"/>
              </a:rPr>
              <a:t>位在生涯首场季后赛中取得三双的</a:t>
            </a:r>
            <a:r>
              <a:rPr lang="zh-CN" altLang="en-US" sz="1200" dirty="0" smtClean="0">
                <a:latin typeface="+mn-ea"/>
                <a:ea typeface="+mn-ea"/>
              </a:rPr>
              <a:t>球员 （</a:t>
            </a:r>
            <a:r>
              <a:rPr lang="en-US" altLang="zh-CN" sz="1200" dirty="0"/>
              <a:t>32</a:t>
            </a:r>
            <a:r>
              <a:rPr lang="zh-CN" altLang="en-US" sz="1200" dirty="0"/>
              <a:t>分、</a:t>
            </a:r>
            <a:r>
              <a:rPr lang="en-US" altLang="zh-CN" sz="1200" dirty="0"/>
              <a:t>11</a:t>
            </a:r>
            <a:r>
              <a:rPr lang="zh-CN" altLang="en-US" sz="1200" dirty="0"/>
              <a:t>篮板、</a:t>
            </a:r>
            <a:r>
              <a:rPr lang="en-US" altLang="zh-CN" sz="1200" dirty="0"/>
              <a:t>11</a:t>
            </a:r>
            <a:r>
              <a:rPr lang="zh-CN" altLang="en-US" sz="1200" dirty="0"/>
              <a:t>助攻</a:t>
            </a:r>
            <a:r>
              <a:rPr lang="zh-CN" altLang="en-US" sz="1200" dirty="0" smtClean="0">
                <a:latin typeface="+mn-ea"/>
                <a:ea typeface="+mn-ea"/>
              </a:rPr>
              <a:t>）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>
                <a:latin typeface="+mn-ea"/>
                <a:ea typeface="+mn-ea"/>
              </a:rPr>
              <a:t>50</a:t>
            </a:r>
            <a:r>
              <a:rPr lang="zh-CN" altLang="en-US" sz="1200" dirty="0">
                <a:latin typeface="+mn-ea"/>
                <a:ea typeface="+mn-ea"/>
              </a:rPr>
              <a:t>胜</a:t>
            </a:r>
            <a:r>
              <a:rPr lang="en-US" altLang="zh-CN" sz="1200" dirty="0">
                <a:latin typeface="+mn-ea"/>
                <a:ea typeface="+mn-ea"/>
              </a:rPr>
              <a:t>32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</a:t>
            </a:r>
            <a:r>
              <a:rPr lang="zh-CN" altLang="en-US" sz="1200" dirty="0">
                <a:latin typeface="+mn-ea"/>
              </a:rPr>
              <a:t>以东部第四种子晋级季后赛，首</a:t>
            </a:r>
            <a:r>
              <a:rPr lang="zh-CN" altLang="en-US" sz="1200" dirty="0" smtClean="0">
                <a:latin typeface="+mn-ea"/>
              </a:rPr>
              <a:t>轮</a:t>
            </a:r>
            <a:r>
              <a:rPr lang="en-US" altLang="zh-CN" sz="1200" dirty="0" smtClean="0">
                <a:latin typeface="+mn-ea"/>
              </a:rPr>
              <a:t>4:2</a:t>
            </a:r>
            <a:r>
              <a:rPr lang="zh-CN" altLang="en-US" sz="1200" dirty="0" smtClean="0">
                <a:latin typeface="+mn-ea"/>
              </a:rPr>
              <a:t>淘汰</a:t>
            </a:r>
            <a:r>
              <a:rPr lang="zh-CN" altLang="en-US" sz="1200" dirty="0">
                <a:latin typeface="+mn-ea"/>
              </a:rPr>
              <a:t>奇才</a:t>
            </a:r>
            <a:r>
              <a:rPr lang="zh-CN" altLang="en-US" sz="1200" dirty="0" smtClean="0">
                <a:latin typeface="+mn-ea"/>
              </a:rPr>
              <a:t>，第二</a:t>
            </a:r>
            <a:r>
              <a:rPr lang="zh-CN" altLang="en-US" sz="1200" dirty="0">
                <a:latin typeface="+mn-ea"/>
              </a:rPr>
              <a:t>轮，骑士即被底特律活塞淘汰</a:t>
            </a:r>
            <a:r>
              <a:rPr lang="zh-CN" altLang="en-US" sz="1200" dirty="0" smtClean="0">
                <a:latin typeface="+mn-ea"/>
              </a:rPr>
              <a:t>出局</a:t>
            </a:r>
            <a:r>
              <a:rPr lang="zh-CN" altLang="en-US" sz="1200" dirty="0"/>
              <a:t>活塞已连续第四年都至少打进东部决赛，并曾在</a:t>
            </a:r>
            <a:r>
              <a:rPr lang="en-US" altLang="zh-CN" sz="1200" dirty="0"/>
              <a:t>2004</a:t>
            </a:r>
            <a:r>
              <a:rPr lang="zh-CN" altLang="en-US" sz="1200" dirty="0"/>
              <a:t>年拿过总冠军</a:t>
            </a:r>
            <a:endParaRPr lang="en-US" altLang="zh-CN" sz="1200" dirty="0">
              <a:latin typeface="+mn-ea"/>
            </a:endParaRPr>
          </a:p>
          <a:p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0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第四个赛季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2006-07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27.3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6.0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6.7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</a:t>
            </a:r>
            <a:r>
              <a:rPr lang="zh-CN" altLang="en-US" sz="1200" dirty="0" smtClean="0"/>
              <a:t>首发，最佳真人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阵、东部冠军</a:t>
            </a:r>
            <a:endParaRPr lang="en-US" altLang="zh-CN" sz="1200" dirty="0" smtClean="0"/>
          </a:p>
          <a:p>
            <a:r>
              <a:rPr lang="zh-CN" altLang="en-US" sz="1200" dirty="0">
                <a:latin typeface="+mn-ea"/>
              </a:rPr>
              <a:t>记录</a:t>
            </a:r>
            <a:r>
              <a:rPr lang="zh-CN" altLang="en-US" sz="1200" dirty="0" smtClean="0">
                <a:latin typeface="+mn-ea"/>
              </a:rPr>
              <a:t>：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>
                <a:latin typeface="+mn-ea"/>
                <a:ea typeface="+mn-ea"/>
              </a:rPr>
              <a:t>50</a:t>
            </a:r>
            <a:r>
              <a:rPr lang="zh-CN" altLang="en-US" sz="1200" dirty="0">
                <a:latin typeface="+mn-ea"/>
                <a:ea typeface="+mn-ea"/>
              </a:rPr>
              <a:t>胜</a:t>
            </a:r>
            <a:r>
              <a:rPr lang="en-US" altLang="zh-CN" sz="1200" dirty="0">
                <a:latin typeface="+mn-ea"/>
                <a:ea typeface="+mn-ea"/>
              </a:rPr>
              <a:t>32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</a:t>
            </a:r>
            <a:r>
              <a:rPr lang="zh-CN" altLang="en-US" sz="1200" dirty="0">
                <a:latin typeface="+mn-ea"/>
              </a:rPr>
              <a:t>以东部</a:t>
            </a:r>
            <a:r>
              <a:rPr lang="zh-CN" altLang="en-US" sz="1200" dirty="0" smtClean="0">
                <a:latin typeface="+mn-ea"/>
              </a:rPr>
              <a:t>第</a:t>
            </a:r>
            <a:r>
              <a:rPr lang="zh-CN" altLang="en-US" sz="1200" dirty="0">
                <a:latin typeface="+mn-ea"/>
              </a:rPr>
              <a:t>二</a:t>
            </a:r>
            <a:r>
              <a:rPr lang="zh-CN" altLang="en-US" sz="1200" dirty="0" smtClean="0">
                <a:latin typeface="+mn-ea"/>
              </a:rPr>
              <a:t>种子</a:t>
            </a:r>
            <a:r>
              <a:rPr lang="zh-CN" altLang="en-US" sz="1200" dirty="0">
                <a:latin typeface="+mn-ea"/>
              </a:rPr>
              <a:t>晋级季后赛，首</a:t>
            </a:r>
            <a:r>
              <a:rPr lang="zh-CN" altLang="en-US" sz="1200" dirty="0" smtClean="0">
                <a:latin typeface="+mn-ea"/>
              </a:rPr>
              <a:t>轮</a:t>
            </a:r>
            <a:r>
              <a:rPr lang="en-US" altLang="zh-CN" sz="1200" dirty="0" smtClean="0">
                <a:latin typeface="+mn-ea"/>
              </a:rPr>
              <a:t>4:0</a:t>
            </a:r>
            <a:r>
              <a:rPr lang="zh-CN" altLang="en-US" sz="1200" dirty="0" smtClean="0">
                <a:latin typeface="+mn-ea"/>
              </a:rPr>
              <a:t>奇才，第二</a:t>
            </a:r>
            <a:r>
              <a:rPr lang="zh-CN" altLang="en-US" sz="1200" dirty="0">
                <a:latin typeface="+mn-ea"/>
              </a:rPr>
              <a:t>轮，</a:t>
            </a:r>
            <a:r>
              <a:rPr lang="zh-CN" altLang="en-US" sz="1200" dirty="0" smtClean="0">
                <a:latin typeface="+mn-ea"/>
              </a:rPr>
              <a:t>骑士</a:t>
            </a:r>
            <a:r>
              <a:rPr lang="en-US" altLang="zh-CN" sz="1200" dirty="0" smtClean="0">
                <a:latin typeface="+mn-ea"/>
              </a:rPr>
              <a:t>4:2</a:t>
            </a:r>
            <a:r>
              <a:rPr lang="zh-CN" altLang="en-US" sz="1200" dirty="0" smtClean="0">
                <a:latin typeface="+mn-ea"/>
              </a:rPr>
              <a:t>篮网，东部决赛</a:t>
            </a:r>
            <a:r>
              <a:rPr lang="en-US" altLang="zh-CN" sz="1200" dirty="0" smtClean="0">
                <a:latin typeface="+mn-ea"/>
              </a:rPr>
              <a:t>4:2</a:t>
            </a:r>
            <a:r>
              <a:rPr lang="zh-CN" altLang="en-US" sz="1200" dirty="0" smtClean="0">
                <a:latin typeface="+mn-ea"/>
              </a:rPr>
              <a:t>活塞，</a:t>
            </a:r>
            <a:r>
              <a:rPr lang="zh-CN" altLang="en-US" sz="1200" dirty="0"/>
              <a:t>勒布朗在第五场比赛表现出色，个人取得</a:t>
            </a:r>
            <a:r>
              <a:rPr lang="en-US" altLang="zh-CN" sz="1200" dirty="0"/>
              <a:t>48</a:t>
            </a:r>
            <a:r>
              <a:rPr lang="zh-CN" altLang="en-US" sz="1200" dirty="0"/>
              <a:t>分、</a:t>
            </a:r>
            <a:r>
              <a:rPr lang="en-US" altLang="zh-CN" sz="1200" dirty="0"/>
              <a:t>9</a:t>
            </a:r>
            <a:r>
              <a:rPr lang="zh-CN" altLang="en-US" sz="1200" dirty="0"/>
              <a:t>篮板、</a:t>
            </a:r>
            <a:r>
              <a:rPr lang="en-US" altLang="zh-CN" sz="1200" dirty="0"/>
              <a:t>7</a:t>
            </a:r>
            <a:r>
              <a:rPr lang="zh-CN" altLang="en-US" sz="1200" dirty="0"/>
              <a:t>助攻，并且还包办球队最后</a:t>
            </a:r>
            <a:r>
              <a:rPr lang="en-US" altLang="zh-CN" sz="1200" dirty="0"/>
              <a:t>30</a:t>
            </a:r>
            <a:r>
              <a:rPr lang="zh-CN" altLang="en-US" sz="1200" dirty="0"/>
              <a:t>分中的</a:t>
            </a:r>
            <a:r>
              <a:rPr lang="en-US" altLang="zh-CN" sz="1200" dirty="0"/>
              <a:t>29</a:t>
            </a:r>
            <a:r>
              <a:rPr lang="zh-CN" altLang="en-US" sz="1200" dirty="0"/>
              <a:t>分，在历经了二度加时后，以</a:t>
            </a:r>
            <a:r>
              <a:rPr lang="en-US" altLang="zh-CN" sz="1200" dirty="0"/>
              <a:t>109</a:t>
            </a:r>
            <a:r>
              <a:rPr lang="zh-CN" altLang="en-US" sz="1200" dirty="0"/>
              <a:t>比</a:t>
            </a:r>
            <a:r>
              <a:rPr lang="en-US" altLang="zh-CN" sz="1200" dirty="0"/>
              <a:t>107</a:t>
            </a:r>
            <a:r>
              <a:rPr lang="zh-CN" altLang="en-US" sz="1200" dirty="0"/>
              <a:t>击败了</a:t>
            </a:r>
            <a:r>
              <a:rPr lang="zh-CN" altLang="en-US" sz="1200" dirty="0" smtClean="0"/>
              <a:t>活塞</a:t>
            </a:r>
            <a:endParaRPr lang="en-US" altLang="zh-CN" sz="1200" dirty="0" smtClean="0"/>
          </a:p>
          <a:p>
            <a:r>
              <a:rPr lang="zh-CN" altLang="en-US" sz="1200" dirty="0"/>
              <a:t>在总决赛中，面对的对手是</a:t>
            </a:r>
            <a:r>
              <a:rPr lang="zh-CN" altLang="en-US" sz="1200" dirty="0">
                <a:hlinkClick r:id="rId2" tooltip="圣安东尼奥马刺"/>
              </a:rPr>
              <a:t>圣安东尼奥马刺</a:t>
            </a:r>
            <a:r>
              <a:rPr lang="zh-CN" altLang="en-US" sz="1200" dirty="0"/>
              <a:t>，最后骑士遭到马刺直落四场横扫击败</a:t>
            </a:r>
            <a:r>
              <a:rPr lang="en-US" altLang="zh-CN" sz="1200" baseline="30000" dirty="0">
                <a:hlinkClick r:id="rId3"/>
              </a:rPr>
              <a:t>[18]</a:t>
            </a:r>
            <a:r>
              <a:rPr lang="zh-CN" altLang="en-US" sz="1200" dirty="0"/>
              <a:t>，此冠军战也创下了历年来转播收视次低纪录。勒布朗在总决赛中遭到马刺的严防，表现不尽理想，平均得分是</a:t>
            </a:r>
            <a:r>
              <a:rPr lang="en-US" altLang="zh-CN" sz="1200" dirty="0"/>
              <a:t>22.0</a:t>
            </a:r>
            <a:r>
              <a:rPr lang="zh-CN" altLang="en-US" sz="1200" dirty="0"/>
              <a:t>分、</a:t>
            </a:r>
            <a:r>
              <a:rPr lang="en-US" altLang="zh-CN" sz="1200" dirty="0"/>
              <a:t>7.0</a:t>
            </a:r>
            <a:r>
              <a:rPr lang="zh-CN" altLang="en-US" sz="1200" dirty="0"/>
              <a:t>篮板、</a:t>
            </a:r>
            <a:r>
              <a:rPr lang="en-US" altLang="zh-CN" sz="1200" dirty="0"/>
              <a:t>6.8</a:t>
            </a:r>
            <a:r>
              <a:rPr lang="zh-CN" altLang="en-US" sz="1200" dirty="0"/>
              <a:t>助攻，和前三轮平均</a:t>
            </a:r>
            <a:r>
              <a:rPr lang="en-US" altLang="zh-CN" sz="1200" dirty="0"/>
              <a:t>25.8</a:t>
            </a:r>
            <a:r>
              <a:rPr lang="zh-CN" altLang="en-US" sz="1200" dirty="0"/>
              <a:t>分、</a:t>
            </a:r>
            <a:r>
              <a:rPr lang="en-US" altLang="zh-CN" sz="1200" dirty="0"/>
              <a:t>8.3</a:t>
            </a:r>
            <a:r>
              <a:rPr lang="zh-CN" altLang="en-US" sz="1200" dirty="0"/>
              <a:t>篮板、</a:t>
            </a:r>
            <a:r>
              <a:rPr lang="en-US" altLang="zh-CN" sz="1200" dirty="0"/>
              <a:t>8.3</a:t>
            </a:r>
            <a:r>
              <a:rPr lang="zh-CN" altLang="en-US" sz="1200" dirty="0"/>
              <a:t>助攻的表现有段落差。整个季后赛的平均则是</a:t>
            </a:r>
            <a:r>
              <a:rPr lang="en-US" altLang="zh-CN" sz="1200" dirty="0"/>
              <a:t>25.1</a:t>
            </a:r>
            <a:r>
              <a:rPr lang="zh-CN" altLang="en-US" sz="1200" dirty="0"/>
              <a:t>分、</a:t>
            </a:r>
            <a:r>
              <a:rPr lang="en-US" altLang="zh-CN" sz="1200" dirty="0"/>
              <a:t>8.1</a:t>
            </a:r>
            <a:r>
              <a:rPr lang="zh-CN" altLang="en-US" sz="1200" dirty="0"/>
              <a:t>篮板、</a:t>
            </a:r>
            <a:r>
              <a:rPr lang="en-US" altLang="zh-CN" sz="1200" dirty="0"/>
              <a:t>8.0</a:t>
            </a:r>
            <a:r>
              <a:rPr lang="zh-CN" altLang="en-US" sz="1200" dirty="0"/>
              <a:t>助攻</a:t>
            </a:r>
            <a:r>
              <a:rPr lang="en-US" altLang="zh-CN" sz="1200" baseline="30000" dirty="0">
                <a:hlinkClick r:id="rId4"/>
              </a:rPr>
              <a:t>[17]</a:t>
            </a:r>
            <a:r>
              <a:rPr lang="zh-CN" altLang="en-US" sz="1200" dirty="0"/>
              <a:t>。勒布朗也成为第一位骑士队的非后卫球员达成连续</a:t>
            </a:r>
            <a:r>
              <a:rPr lang="en-US" altLang="zh-CN" sz="1200" dirty="0"/>
              <a:t>8</a:t>
            </a:r>
            <a:r>
              <a:rPr lang="zh-CN" altLang="en-US" sz="1200" dirty="0"/>
              <a:t>场比赛单场至少都有</a:t>
            </a:r>
            <a:r>
              <a:rPr lang="en-US" altLang="zh-CN" sz="1200" dirty="0"/>
              <a:t>7</a:t>
            </a:r>
            <a:r>
              <a:rPr lang="zh-CN" altLang="en-US" sz="1200" dirty="0"/>
              <a:t>次助攻</a:t>
            </a:r>
            <a:r>
              <a:rPr lang="en-US" altLang="zh-CN" sz="1200" baseline="30000" dirty="0">
                <a:hlinkClick r:id="rId3"/>
              </a:rPr>
              <a:t>[18]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名场面，未来是你的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32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2007-08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30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7.2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7.9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全明星赛东部首发并获得全明星赛</a:t>
            </a:r>
            <a:r>
              <a:rPr lang="en-US" altLang="zh-CN" sz="1200" dirty="0"/>
              <a:t>MVP </a:t>
            </a:r>
            <a:r>
              <a:rPr lang="zh-CN" altLang="en-US" sz="1200" dirty="0" smtClean="0"/>
              <a:t>，得分王、最佳阵容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阵</a:t>
            </a:r>
            <a:endParaRPr lang="en-US" altLang="zh-CN" sz="1200" dirty="0" smtClean="0"/>
          </a:p>
          <a:p>
            <a:r>
              <a:rPr lang="zh-CN" altLang="en-US" sz="1200" dirty="0">
                <a:latin typeface="+mn-ea"/>
              </a:rPr>
              <a:t>记录</a:t>
            </a:r>
            <a:r>
              <a:rPr lang="zh-CN" altLang="en-US" sz="1200" dirty="0" smtClean="0">
                <a:latin typeface="+mn-ea"/>
              </a:rPr>
              <a:t>：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23</a:t>
            </a:r>
            <a:r>
              <a:rPr lang="zh-CN" altLang="en-US" sz="1200" dirty="0"/>
              <a:t>岁</a:t>
            </a:r>
            <a:r>
              <a:rPr lang="en-US" altLang="zh-CN" sz="1200" dirty="0"/>
              <a:t>59</a:t>
            </a:r>
            <a:r>
              <a:rPr lang="zh-CN" altLang="en-US" sz="1200" dirty="0"/>
              <a:t>天，成为最年轻达成</a:t>
            </a:r>
            <a:r>
              <a:rPr lang="en-US" altLang="zh-CN" sz="1200" dirty="0"/>
              <a:t>1</a:t>
            </a:r>
            <a:r>
              <a:rPr lang="zh-CN" altLang="en-US" sz="1200" dirty="0"/>
              <a:t>万分的球员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 smtClean="0">
                <a:latin typeface="+mn-ea"/>
                <a:ea typeface="+mn-ea"/>
              </a:rPr>
              <a:t>45</a:t>
            </a:r>
            <a:r>
              <a:rPr lang="zh-CN" altLang="en-US" sz="1200" dirty="0" smtClean="0">
                <a:latin typeface="+mn-ea"/>
                <a:ea typeface="+mn-ea"/>
              </a:rPr>
              <a:t>胜</a:t>
            </a:r>
            <a:r>
              <a:rPr lang="en-US" altLang="zh-CN" sz="1200" dirty="0" smtClean="0">
                <a:latin typeface="+mn-ea"/>
                <a:ea typeface="+mn-ea"/>
              </a:rPr>
              <a:t>37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：东部第四</a:t>
            </a:r>
            <a:r>
              <a:rPr lang="zh-CN" altLang="en-US" sz="1200" dirty="0" smtClean="0">
                <a:latin typeface="+mn-ea"/>
              </a:rPr>
              <a:t>晋级</a:t>
            </a:r>
            <a:r>
              <a:rPr lang="zh-CN" altLang="en-US" sz="1200" dirty="0">
                <a:latin typeface="+mn-ea"/>
              </a:rPr>
              <a:t>季后赛，首</a:t>
            </a:r>
            <a:r>
              <a:rPr lang="zh-CN" altLang="en-US" sz="1200" dirty="0" smtClean="0">
                <a:latin typeface="+mn-ea"/>
              </a:rPr>
              <a:t>轮</a:t>
            </a:r>
            <a:r>
              <a:rPr lang="en-US" altLang="zh-CN" sz="1200" dirty="0" smtClean="0">
                <a:latin typeface="+mn-ea"/>
              </a:rPr>
              <a:t>4:2</a:t>
            </a:r>
            <a:r>
              <a:rPr lang="zh-CN" altLang="en-US" sz="1200" dirty="0" smtClean="0">
                <a:latin typeface="+mn-ea"/>
              </a:rPr>
              <a:t>奇才，第二</a:t>
            </a:r>
            <a:r>
              <a:rPr lang="zh-CN" altLang="en-US" sz="1200" dirty="0">
                <a:latin typeface="+mn-ea"/>
              </a:rPr>
              <a:t>轮，</a:t>
            </a:r>
            <a:r>
              <a:rPr lang="zh-CN" altLang="en-US" sz="1200" dirty="0" smtClean="0">
                <a:latin typeface="+mn-ea"/>
              </a:rPr>
              <a:t>骑士</a:t>
            </a:r>
            <a:r>
              <a:rPr lang="en-US" altLang="zh-CN" sz="1200" dirty="0" smtClean="0">
                <a:latin typeface="+mn-ea"/>
              </a:rPr>
              <a:t>3:4</a:t>
            </a:r>
            <a:r>
              <a:rPr lang="zh-CN" altLang="en-US" sz="1200" dirty="0">
                <a:latin typeface="+mn-ea"/>
              </a:rPr>
              <a:t>凯尔特</a:t>
            </a:r>
            <a:r>
              <a:rPr lang="zh-CN" altLang="en-US" sz="1200" dirty="0" smtClean="0">
                <a:latin typeface="+mn-ea"/>
              </a:rPr>
              <a:t>人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4581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六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2008-09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28.4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7.6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7.2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</a:t>
            </a:r>
            <a:r>
              <a:rPr lang="zh-CN" altLang="en-US" sz="1200" dirty="0" smtClean="0"/>
              <a:t>首发、常规</a:t>
            </a:r>
            <a:r>
              <a:rPr lang="zh-CN" altLang="en-US" sz="1200" dirty="0"/>
              <a:t>赛最有价值</a:t>
            </a:r>
            <a:r>
              <a:rPr lang="zh-CN" altLang="en-US" sz="1200" dirty="0" smtClean="0"/>
              <a:t>球员</a:t>
            </a:r>
            <a:r>
              <a:rPr lang="zh-CN" altLang="en-US" sz="1200" dirty="0"/>
              <a:t>、</a:t>
            </a:r>
            <a:r>
              <a:rPr lang="en-US" altLang="zh-CN" sz="1200" dirty="0" smtClean="0"/>
              <a:t>NBA</a:t>
            </a:r>
            <a:r>
              <a:rPr lang="zh-CN" altLang="en-US" sz="1200" dirty="0"/>
              <a:t>防守一队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</a:rPr>
              <a:t>记录：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/>
              <a:t>以</a:t>
            </a:r>
            <a:r>
              <a:rPr lang="en-US" altLang="zh-CN" sz="1200" dirty="0"/>
              <a:t>23</a:t>
            </a:r>
            <a:r>
              <a:rPr lang="zh-CN" altLang="en-US" sz="1200" dirty="0"/>
              <a:t>岁</a:t>
            </a:r>
            <a:r>
              <a:rPr lang="en-US" altLang="zh-CN" sz="1200" dirty="0"/>
              <a:t>59</a:t>
            </a:r>
            <a:r>
              <a:rPr lang="zh-CN" altLang="en-US" sz="1200" dirty="0"/>
              <a:t>天，成为最年轻达成</a:t>
            </a:r>
            <a:r>
              <a:rPr lang="en-US" altLang="zh-CN" sz="1200" dirty="0"/>
              <a:t>1</a:t>
            </a:r>
            <a:r>
              <a:rPr lang="zh-CN" altLang="en-US" sz="1200" dirty="0"/>
              <a:t>万分的球员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 smtClean="0">
                <a:latin typeface="+mn-ea"/>
                <a:ea typeface="+mn-ea"/>
              </a:rPr>
              <a:t>66</a:t>
            </a:r>
            <a:r>
              <a:rPr lang="zh-CN" altLang="en-US" sz="1200" dirty="0" smtClean="0">
                <a:latin typeface="+mn-ea"/>
                <a:ea typeface="+mn-ea"/>
              </a:rPr>
              <a:t>胜</a:t>
            </a:r>
            <a:r>
              <a:rPr lang="en-US" altLang="zh-CN" sz="1200" dirty="0" smtClean="0">
                <a:latin typeface="+mn-ea"/>
                <a:ea typeface="+mn-ea"/>
              </a:rPr>
              <a:t>16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：东部第一</a:t>
            </a:r>
            <a:r>
              <a:rPr lang="zh-CN" altLang="en-US" sz="1200" dirty="0" smtClean="0">
                <a:latin typeface="+mn-ea"/>
              </a:rPr>
              <a:t>晋级</a:t>
            </a:r>
            <a:r>
              <a:rPr lang="zh-CN" altLang="en-US" sz="1200" dirty="0">
                <a:latin typeface="+mn-ea"/>
              </a:rPr>
              <a:t>季后赛，首</a:t>
            </a:r>
            <a:r>
              <a:rPr lang="zh-CN" altLang="en-US" sz="1200" dirty="0" smtClean="0">
                <a:latin typeface="+mn-ea"/>
              </a:rPr>
              <a:t>轮</a:t>
            </a:r>
            <a:r>
              <a:rPr lang="en-US" altLang="zh-CN" sz="1200" dirty="0" smtClean="0">
                <a:latin typeface="+mn-ea"/>
              </a:rPr>
              <a:t>4:0</a:t>
            </a:r>
            <a:r>
              <a:rPr lang="zh-CN" altLang="en-US" sz="1200" dirty="0">
                <a:latin typeface="+mn-ea"/>
              </a:rPr>
              <a:t>活塞</a:t>
            </a:r>
            <a:r>
              <a:rPr lang="zh-CN" altLang="en-US" sz="1200" dirty="0" smtClean="0">
                <a:latin typeface="+mn-ea"/>
              </a:rPr>
              <a:t>，第二</a:t>
            </a:r>
            <a:r>
              <a:rPr lang="zh-CN" altLang="en-US" sz="1200" dirty="0">
                <a:latin typeface="+mn-ea"/>
              </a:rPr>
              <a:t>轮，</a:t>
            </a:r>
            <a:r>
              <a:rPr lang="zh-CN" altLang="en-US" sz="1200" dirty="0" smtClean="0">
                <a:latin typeface="+mn-ea"/>
              </a:rPr>
              <a:t>骑士</a:t>
            </a:r>
            <a:r>
              <a:rPr lang="en-US" altLang="zh-CN" sz="1200" dirty="0" smtClean="0">
                <a:latin typeface="+mn-ea"/>
              </a:rPr>
              <a:t>4:0</a:t>
            </a:r>
            <a:r>
              <a:rPr lang="zh-CN" altLang="en-US" sz="1200" dirty="0" smtClean="0">
                <a:latin typeface="+mn-ea"/>
              </a:rPr>
              <a:t>老鹰，东部决赛</a:t>
            </a:r>
            <a:r>
              <a:rPr lang="en-US" altLang="zh-CN" sz="1200" dirty="0" smtClean="0">
                <a:latin typeface="+mn-ea"/>
              </a:rPr>
              <a:t>2:4 </a:t>
            </a:r>
            <a:r>
              <a:rPr lang="zh-CN" altLang="en-US" sz="1200" dirty="0" smtClean="0">
                <a:latin typeface="+mn-ea"/>
              </a:rPr>
              <a:t>魔术</a:t>
            </a:r>
            <a:endParaRPr lang="en-US" altLang="zh-CN" sz="1200" dirty="0" smtClean="0">
              <a:latin typeface="+mn-ea"/>
            </a:endParaRPr>
          </a:p>
          <a:p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2009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2009-10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场均数据得分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29.7 </a:t>
            </a:r>
            <a:r>
              <a:rPr lang="zh-CN" altLang="en-US" sz="1200" dirty="0">
                <a:latin typeface="+mn-ea"/>
              </a:rPr>
              <a:t>分篮板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8.6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7.3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</a:t>
            </a:r>
            <a:r>
              <a:rPr lang="zh-CN" altLang="en-US" sz="1200" dirty="0" smtClean="0"/>
              <a:t>首发、常规</a:t>
            </a:r>
            <a:r>
              <a:rPr lang="zh-CN" altLang="en-US" sz="1200" dirty="0"/>
              <a:t>赛最有价值</a:t>
            </a:r>
            <a:r>
              <a:rPr lang="zh-CN" altLang="en-US" sz="1200" dirty="0" smtClean="0"/>
              <a:t>球员</a:t>
            </a:r>
            <a:r>
              <a:rPr lang="zh-CN" altLang="en-US" sz="1200" dirty="0"/>
              <a:t>、</a:t>
            </a:r>
            <a:r>
              <a:rPr lang="en-US" altLang="zh-CN" sz="1200" dirty="0" smtClean="0"/>
              <a:t>NBA</a:t>
            </a:r>
            <a:r>
              <a:rPr lang="zh-CN" altLang="en-US" sz="1200" dirty="0"/>
              <a:t>防守一</a:t>
            </a:r>
            <a:r>
              <a:rPr lang="zh-CN" altLang="en-US" sz="1200" dirty="0" smtClean="0"/>
              <a:t>队、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NBA</a:t>
            </a:r>
            <a:r>
              <a:rPr lang="zh-CN" altLang="en-US" sz="1200" dirty="0" smtClean="0"/>
              <a:t>最佳阵容一</a:t>
            </a:r>
            <a:r>
              <a:rPr lang="zh-CN" altLang="en-US" sz="1200" dirty="0"/>
              <a:t>队</a:t>
            </a:r>
            <a:endParaRPr lang="en-US" altLang="zh-CN" sz="1200" dirty="0" smtClean="0"/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 smtClean="0">
                <a:latin typeface="+mn-ea"/>
                <a:ea typeface="+mn-ea"/>
              </a:rPr>
              <a:t>66</a:t>
            </a:r>
            <a:r>
              <a:rPr lang="zh-CN" altLang="en-US" sz="1200" dirty="0" smtClean="0">
                <a:latin typeface="+mn-ea"/>
                <a:ea typeface="+mn-ea"/>
              </a:rPr>
              <a:t>胜</a:t>
            </a:r>
            <a:r>
              <a:rPr lang="en-US" altLang="zh-CN" sz="1200" dirty="0" smtClean="0">
                <a:latin typeface="+mn-ea"/>
                <a:ea typeface="+mn-ea"/>
              </a:rPr>
              <a:t>16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：东部第一</a:t>
            </a:r>
            <a:r>
              <a:rPr lang="zh-CN" altLang="en-US" sz="1200" dirty="0" smtClean="0">
                <a:latin typeface="+mn-ea"/>
              </a:rPr>
              <a:t>晋级</a:t>
            </a:r>
            <a:r>
              <a:rPr lang="zh-CN" altLang="en-US" sz="1200" dirty="0">
                <a:latin typeface="+mn-ea"/>
              </a:rPr>
              <a:t>季后赛，首</a:t>
            </a:r>
            <a:r>
              <a:rPr lang="zh-CN" altLang="en-US" sz="1200" dirty="0" smtClean="0">
                <a:latin typeface="+mn-ea"/>
              </a:rPr>
              <a:t>轮</a:t>
            </a:r>
            <a:r>
              <a:rPr lang="en-US" altLang="zh-CN" sz="1200" dirty="0" smtClean="0">
                <a:latin typeface="+mn-ea"/>
              </a:rPr>
              <a:t>4:1</a:t>
            </a:r>
            <a:r>
              <a:rPr lang="zh-CN" altLang="en-US" sz="1200" dirty="0">
                <a:latin typeface="+mn-ea"/>
              </a:rPr>
              <a:t>公牛</a:t>
            </a:r>
            <a:r>
              <a:rPr lang="zh-CN" altLang="en-US" sz="1200" dirty="0" smtClean="0">
                <a:latin typeface="+mn-ea"/>
              </a:rPr>
              <a:t>，第二</a:t>
            </a:r>
            <a:r>
              <a:rPr lang="zh-CN" altLang="en-US" sz="1200" dirty="0">
                <a:latin typeface="+mn-ea"/>
              </a:rPr>
              <a:t>轮，</a:t>
            </a:r>
            <a:r>
              <a:rPr lang="zh-CN" altLang="en-US" sz="1200" dirty="0" smtClean="0">
                <a:latin typeface="+mn-ea"/>
              </a:rPr>
              <a:t>骑士</a:t>
            </a:r>
            <a:r>
              <a:rPr lang="en-US" altLang="zh-CN" sz="1200" dirty="0" smtClean="0">
                <a:latin typeface="+mn-ea"/>
              </a:rPr>
              <a:t>2:4</a:t>
            </a:r>
            <a:r>
              <a:rPr lang="zh-CN" altLang="en-US" sz="1200" dirty="0" smtClean="0">
                <a:latin typeface="+mn-ea"/>
              </a:rPr>
              <a:t>凯尔特人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名场面：别让忠诚害了你</a:t>
            </a:r>
            <a:endParaRPr lang="en-US" altLang="zh-CN" sz="1200" dirty="0" smtClean="0">
              <a:latin typeface="+mn-ea"/>
            </a:endParaRPr>
          </a:p>
          <a:p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164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211360" y="358911"/>
            <a:ext cx="2311531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04</a:t>
            </a:r>
            <a:endParaRPr lang="zh-CN" altLang="en-US" sz="16800" dirty="0">
              <a:solidFill>
                <a:schemeClr val="bg1"/>
              </a:solidFill>
              <a:latin typeface="Paralines" pitchFamily="50" charset="0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306357" y="2948596"/>
            <a:ext cx="3837643" cy="1142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5631894" y="2975897"/>
            <a:ext cx="2663936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迈阿密热火：决定与转折</a:t>
            </a:r>
          </a:p>
        </p:txBody>
      </p:sp>
    </p:spTree>
    <p:extLst>
      <p:ext uri="{BB962C8B-B14F-4D97-AF65-F5344CB8AC3E}">
        <p14:creationId xmlns:p14="http://schemas.microsoft.com/office/powerpoint/2010/main" val="5684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决定二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29"/>
          <p:cNvSpPr>
            <a:spLocks noChangeArrowheads="1"/>
          </p:cNvSpPr>
          <p:nvPr/>
        </p:nvSpPr>
        <p:spPr bwMode="auto">
          <a:xfrm rot="2700000">
            <a:off x="634268" y="3808572"/>
            <a:ext cx="806274" cy="8062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endParaRPr lang="zh-CN" altLang="zh-CN" sz="1600">
              <a:solidFill>
                <a:schemeClr val="bg1"/>
              </a:solidFill>
              <a:latin typeface="华文细黑" pitchFamily="2" charset="-122"/>
              <a:ea typeface="华文细黑" pitchFamily="2" charset="-122"/>
              <a:sym typeface="华文细黑" pitchFamily="2" charset="-122"/>
            </a:endParaRPr>
          </a:p>
        </p:txBody>
      </p:sp>
      <p:sp>
        <p:nvSpPr>
          <p:cNvPr id="8" name="Synchronize"/>
          <p:cNvSpPr>
            <a:spLocks noChangeAspect="1" noEditPoints="1" noChangeArrowheads="1"/>
          </p:cNvSpPr>
          <p:nvPr/>
        </p:nvSpPr>
        <p:spPr bwMode="auto">
          <a:xfrm>
            <a:off x="814506" y="3988947"/>
            <a:ext cx="447387" cy="448699"/>
          </a:xfrm>
          <a:custGeom>
            <a:avLst/>
            <a:gdLst>
              <a:gd name="T0" fmla="*/ 57560 w 395"/>
              <a:gd name="T1" fmla="*/ 0 h 393"/>
              <a:gd name="T2" fmla="*/ 49337 w 395"/>
              <a:gd name="T3" fmla="*/ 20722 h 393"/>
              <a:gd name="T4" fmla="*/ 94563 w 395"/>
              <a:gd name="T5" fmla="*/ 64930 h 393"/>
              <a:gd name="T6" fmla="*/ 0 w 395"/>
              <a:gd name="T7" fmla="*/ 270772 h 393"/>
              <a:gd name="T8" fmla="*/ 226129 w 395"/>
              <a:gd name="T9" fmla="*/ 537399 h 393"/>
              <a:gd name="T10" fmla="*/ 239833 w 395"/>
              <a:gd name="T11" fmla="*/ 524966 h 393"/>
              <a:gd name="T12" fmla="*/ 239833 w 395"/>
              <a:gd name="T13" fmla="*/ 417210 h 393"/>
              <a:gd name="T14" fmla="*/ 230240 w 395"/>
              <a:gd name="T15" fmla="*/ 406158 h 393"/>
              <a:gd name="T16" fmla="*/ 128825 w 395"/>
              <a:gd name="T17" fmla="*/ 270772 h 393"/>
              <a:gd name="T18" fmla="*/ 185014 w 395"/>
              <a:gd name="T19" fmla="*/ 157490 h 393"/>
              <a:gd name="T20" fmla="*/ 257649 w 395"/>
              <a:gd name="T21" fmla="*/ 230709 h 393"/>
              <a:gd name="T22" fmla="*/ 278207 w 395"/>
              <a:gd name="T23" fmla="*/ 222420 h 393"/>
              <a:gd name="T24" fmla="*/ 278207 w 395"/>
              <a:gd name="T25" fmla="*/ 12433 h 393"/>
              <a:gd name="T26" fmla="*/ 265872 w 395"/>
              <a:gd name="T27" fmla="*/ 0 h 393"/>
              <a:gd name="T28" fmla="*/ 57560 w 395"/>
              <a:gd name="T29" fmla="*/ 0 h 393"/>
              <a:gd name="T30" fmla="*/ 302875 w 395"/>
              <a:gd name="T31" fmla="*/ 16578 h 393"/>
              <a:gd name="T32" fmla="*/ 302875 w 395"/>
              <a:gd name="T33" fmla="*/ 124334 h 393"/>
              <a:gd name="T34" fmla="*/ 311098 w 395"/>
              <a:gd name="T35" fmla="*/ 136767 h 393"/>
              <a:gd name="T36" fmla="*/ 413884 w 395"/>
              <a:gd name="T37" fmla="*/ 272153 h 393"/>
              <a:gd name="T38" fmla="*/ 356324 w 395"/>
              <a:gd name="T39" fmla="*/ 385435 h 393"/>
              <a:gd name="T40" fmla="*/ 283689 w 395"/>
              <a:gd name="T41" fmla="*/ 312216 h 393"/>
              <a:gd name="T42" fmla="*/ 263131 w 395"/>
              <a:gd name="T43" fmla="*/ 320505 h 393"/>
              <a:gd name="T44" fmla="*/ 263131 w 395"/>
              <a:gd name="T45" fmla="*/ 530492 h 393"/>
              <a:gd name="T46" fmla="*/ 275466 w 395"/>
              <a:gd name="T47" fmla="*/ 542925 h 393"/>
              <a:gd name="T48" fmla="*/ 483778 w 395"/>
              <a:gd name="T49" fmla="*/ 542925 h 393"/>
              <a:gd name="T50" fmla="*/ 492001 w 395"/>
              <a:gd name="T51" fmla="*/ 522203 h 393"/>
              <a:gd name="T52" fmla="*/ 448146 w 395"/>
              <a:gd name="T53" fmla="*/ 476614 h 393"/>
              <a:gd name="T54" fmla="*/ 541338 w 395"/>
              <a:gd name="T55" fmla="*/ 272153 h 393"/>
              <a:gd name="T56" fmla="*/ 316580 w 395"/>
              <a:gd name="T57" fmla="*/ 5526 h 393"/>
              <a:gd name="T58" fmla="*/ 302875 w 395"/>
              <a:gd name="T59" fmla="*/ 16578 h 393"/>
              <a:gd name="T60" fmla="*/ 87710 w 395"/>
              <a:gd name="T61" fmla="*/ 23485 h 393"/>
              <a:gd name="T62" fmla="*/ 254909 w 395"/>
              <a:gd name="T63" fmla="*/ 23485 h 393"/>
              <a:gd name="T64" fmla="*/ 254909 w 395"/>
              <a:gd name="T65" fmla="*/ 192027 h 393"/>
              <a:gd name="T66" fmla="*/ 194608 w 395"/>
              <a:gd name="T67" fmla="*/ 132623 h 393"/>
              <a:gd name="T68" fmla="*/ 179532 w 395"/>
              <a:gd name="T69" fmla="*/ 131241 h 393"/>
              <a:gd name="T70" fmla="*/ 104156 w 395"/>
              <a:gd name="T71" fmla="*/ 270772 h 393"/>
              <a:gd name="T72" fmla="*/ 215165 w 395"/>
              <a:gd name="T73" fmla="*/ 426880 h 393"/>
              <a:gd name="T74" fmla="*/ 215165 w 395"/>
              <a:gd name="T75" fmla="*/ 509769 h 393"/>
              <a:gd name="T76" fmla="*/ 24669 w 395"/>
              <a:gd name="T77" fmla="*/ 270772 h 393"/>
              <a:gd name="T78" fmla="*/ 119231 w 395"/>
              <a:gd name="T79" fmla="*/ 75982 h 393"/>
              <a:gd name="T80" fmla="*/ 120602 w 395"/>
              <a:gd name="T81" fmla="*/ 58023 h 393"/>
              <a:gd name="T82" fmla="*/ 87710 w 395"/>
              <a:gd name="T83" fmla="*/ 23485 h 393"/>
              <a:gd name="T84" fmla="*/ 326173 w 395"/>
              <a:gd name="T85" fmla="*/ 31774 h 393"/>
              <a:gd name="T86" fmla="*/ 518040 w 395"/>
              <a:gd name="T87" fmla="*/ 272153 h 393"/>
              <a:gd name="T88" fmla="*/ 422107 w 395"/>
              <a:gd name="T89" fmla="*/ 465562 h 393"/>
              <a:gd name="T90" fmla="*/ 422107 w 395"/>
              <a:gd name="T91" fmla="*/ 484902 h 393"/>
              <a:gd name="T92" fmla="*/ 454998 w 395"/>
              <a:gd name="T93" fmla="*/ 518058 h 393"/>
              <a:gd name="T94" fmla="*/ 287800 w 395"/>
              <a:gd name="T95" fmla="*/ 518058 h 393"/>
              <a:gd name="T96" fmla="*/ 287800 w 395"/>
              <a:gd name="T97" fmla="*/ 349517 h 393"/>
              <a:gd name="T98" fmla="*/ 346730 w 395"/>
              <a:gd name="T99" fmla="*/ 408921 h 393"/>
              <a:gd name="T100" fmla="*/ 361806 w 395"/>
              <a:gd name="T101" fmla="*/ 410302 h 393"/>
              <a:gd name="T102" fmla="*/ 437182 w 395"/>
              <a:gd name="T103" fmla="*/ 272153 h 393"/>
              <a:gd name="T104" fmla="*/ 326173 w 395"/>
              <a:gd name="T105" fmla="*/ 116045 h 393"/>
              <a:gd name="T106" fmla="*/ 326173 w 395"/>
              <a:gd name="T107" fmla="*/ 31774 h 393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95"/>
              <a:gd name="T163" fmla="*/ 0 h 393"/>
              <a:gd name="T164" fmla="*/ 395 w 395"/>
              <a:gd name="T165" fmla="*/ 393 h 393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" name="TextBox 83"/>
          <p:cNvSpPr txBox="1">
            <a:spLocks noChangeArrowheads="1"/>
          </p:cNvSpPr>
          <p:nvPr/>
        </p:nvSpPr>
        <p:spPr bwMode="auto">
          <a:xfrm>
            <a:off x="1760988" y="3657452"/>
            <a:ext cx="2181108" cy="4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天赋带到南海岸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180"/>
          <p:cNvSpPr txBox="1">
            <a:spLocks noChangeArrowheads="1"/>
          </p:cNvSpPr>
          <p:nvPr/>
        </p:nvSpPr>
        <p:spPr bwMode="auto">
          <a:xfrm>
            <a:off x="1768789" y="4133360"/>
            <a:ext cx="2173307" cy="28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加入迈阿密热火队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29"/>
          <p:cNvSpPr>
            <a:spLocks noChangeArrowheads="1"/>
          </p:cNvSpPr>
          <p:nvPr/>
        </p:nvSpPr>
        <p:spPr bwMode="auto">
          <a:xfrm rot="2700000">
            <a:off x="5187738" y="3808572"/>
            <a:ext cx="806274" cy="8062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endParaRPr lang="zh-CN" altLang="zh-CN" sz="1600">
              <a:solidFill>
                <a:schemeClr val="bg1"/>
              </a:solidFill>
              <a:latin typeface="华文细黑" pitchFamily="2" charset="-122"/>
              <a:ea typeface="华文细黑" pitchFamily="2" charset="-122"/>
              <a:sym typeface="华文细黑" pitchFamily="2" charset="-122"/>
            </a:endParaRPr>
          </a:p>
        </p:txBody>
      </p:sp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6314458" y="3657452"/>
            <a:ext cx="2181108" cy="4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三巨头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4" name="文本框 180"/>
          <p:cNvSpPr txBox="1">
            <a:spLocks noChangeArrowheads="1"/>
          </p:cNvSpPr>
          <p:nvPr/>
        </p:nvSpPr>
        <p:spPr bwMode="auto">
          <a:xfrm>
            <a:off x="6322259" y="4133360"/>
            <a:ext cx="2617271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韦德（闪电侠）：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25.5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6.4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篮板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4.6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助攻</a:t>
            </a:r>
            <a:endParaRPr lang="en-US" altLang="zh-CN" sz="105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波什（龙王）：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分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10.8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篮板</a:t>
            </a:r>
            <a:r>
              <a:rPr lang="en-US" altLang="zh-CN" sz="1050" dirty="0" smtClean="0">
                <a:latin typeface="微软雅黑" pitchFamily="34" charset="-122"/>
                <a:ea typeface="微软雅黑" pitchFamily="34" charset="-122"/>
              </a:rPr>
              <a:t>2.4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助攻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Warning"/>
          <p:cNvSpPr>
            <a:spLocks noEditPoints="1" noChangeArrowheads="1"/>
          </p:cNvSpPr>
          <p:nvPr/>
        </p:nvSpPr>
        <p:spPr bwMode="auto">
          <a:xfrm>
            <a:off x="5331529" y="3900581"/>
            <a:ext cx="491397" cy="466350"/>
          </a:xfrm>
          <a:custGeom>
            <a:avLst/>
            <a:gdLst>
              <a:gd name="T0" fmla="*/ 325390 w 400"/>
              <a:gd name="T1" fmla="*/ 0 h 380"/>
              <a:gd name="T2" fmla="*/ 258350 w 400"/>
              <a:gd name="T3" fmla="*/ 40836 h 380"/>
              <a:gd name="T4" fmla="*/ 258350 w 400"/>
              <a:gd name="T5" fmla="*/ 40836 h 380"/>
              <a:gd name="T6" fmla="*/ 11446 w 400"/>
              <a:gd name="T7" fmla="*/ 506370 h 380"/>
              <a:gd name="T8" fmla="*/ 11446 w 400"/>
              <a:gd name="T9" fmla="*/ 506370 h 380"/>
              <a:gd name="T10" fmla="*/ 11446 w 400"/>
              <a:gd name="T11" fmla="*/ 508004 h 380"/>
              <a:gd name="T12" fmla="*/ 16351 w 400"/>
              <a:gd name="T13" fmla="*/ 583143 h 380"/>
              <a:gd name="T14" fmla="*/ 80121 w 400"/>
              <a:gd name="T15" fmla="*/ 620712 h 380"/>
              <a:gd name="T16" fmla="*/ 572294 w 400"/>
              <a:gd name="T17" fmla="*/ 620712 h 380"/>
              <a:gd name="T18" fmla="*/ 639334 w 400"/>
              <a:gd name="T19" fmla="*/ 583143 h 380"/>
              <a:gd name="T20" fmla="*/ 640969 w 400"/>
              <a:gd name="T21" fmla="*/ 508004 h 380"/>
              <a:gd name="T22" fmla="*/ 395700 w 400"/>
              <a:gd name="T23" fmla="*/ 40836 h 380"/>
              <a:gd name="T24" fmla="*/ 395700 w 400"/>
              <a:gd name="T25" fmla="*/ 40836 h 380"/>
              <a:gd name="T26" fmla="*/ 395700 w 400"/>
              <a:gd name="T27" fmla="*/ 40836 h 380"/>
              <a:gd name="T28" fmla="*/ 325390 w 400"/>
              <a:gd name="T29" fmla="*/ 0 h 380"/>
              <a:gd name="T30" fmla="*/ 325390 w 400"/>
              <a:gd name="T31" fmla="*/ 27769 h 380"/>
              <a:gd name="T32" fmla="*/ 369538 w 400"/>
              <a:gd name="T33" fmla="*/ 55537 h 380"/>
              <a:gd name="T34" fmla="*/ 614807 w 400"/>
              <a:gd name="T35" fmla="*/ 519438 h 380"/>
              <a:gd name="T36" fmla="*/ 614807 w 400"/>
              <a:gd name="T37" fmla="*/ 568442 h 380"/>
              <a:gd name="T38" fmla="*/ 572294 w 400"/>
              <a:gd name="T39" fmla="*/ 592943 h 380"/>
              <a:gd name="T40" fmla="*/ 80121 w 400"/>
              <a:gd name="T41" fmla="*/ 592943 h 380"/>
              <a:gd name="T42" fmla="*/ 37608 w 400"/>
              <a:gd name="T43" fmla="*/ 565175 h 380"/>
              <a:gd name="T44" fmla="*/ 37608 w 400"/>
              <a:gd name="T45" fmla="*/ 519438 h 380"/>
              <a:gd name="T46" fmla="*/ 284512 w 400"/>
              <a:gd name="T47" fmla="*/ 53904 h 380"/>
              <a:gd name="T48" fmla="*/ 325390 w 400"/>
              <a:gd name="T49" fmla="*/ 27769 h 380"/>
              <a:gd name="T50" fmla="*/ 299228 w 400"/>
              <a:gd name="T51" fmla="*/ 132310 h 380"/>
              <a:gd name="T52" fmla="*/ 273066 w 400"/>
              <a:gd name="T53" fmla="*/ 143744 h 380"/>
              <a:gd name="T54" fmla="*/ 266525 w 400"/>
              <a:gd name="T55" fmla="*/ 168246 h 380"/>
              <a:gd name="T56" fmla="*/ 277971 w 400"/>
              <a:gd name="T57" fmla="*/ 372427 h 380"/>
              <a:gd name="T58" fmla="*/ 289417 w 400"/>
              <a:gd name="T59" fmla="*/ 396929 h 380"/>
              <a:gd name="T60" fmla="*/ 312309 w 400"/>
              <a:gd name="T61" fmla="*/ 403463 h 380"/>
              <a:gd name="T62" fmla="*/ 340106 w 400"/>
              <a:gd name="T63" fmla="*/ 403463 h 380"/>
              <a:gd name="T64" fmla="*/ 362998 w 400"/>
              <a:gd name="T65" fmla="*/ 396929 h 380"/>
              <a:gd name="T66" fmla="*/ 374444 w 400"/>
              <a:gd name="T67" fmla="*/ 372427 h 380"/>
              <a:gd name="T68" fmla="*/ 385889 w 400"/>
              <a:gd name="T69" fmla="*/ 174779 h 380"/>
              <a:gd name="T70" fmla="*/ 385889 w 400"/>
              <a:gd name="T71" fmla="*/ 163345 h 380"/>
              <a:gd name="T72" fmla="*/ 379349 w 400"/>
              <a:gd name="T73" fmla="*/ 143744 h 380"/>
              <a:gd name="T74" fmla="*/ 353187 w 400"/>
              <a:gd name="T75" fmla="*/ 132310 h 380"/>
              <a:gd name="T76" fmla="*/ 299228 w 400"/>
              <a:gd name="T77" fmla="*/ 132310 h 380"/>
              <a:gd name="T78" fmla="*/ 356457 w 400"/>
              <a:gd name="T79" fmla="*/ 166612 h 380"/>
              <a:gd name="T80" fmla="*/ 345011 w 400"/>
              <a:gd name="T81" fmla="*/ 370794 h 380"/>
              <a:gd name="T82" fmla="*/ 340106 w 400"/>
              <a:gd name="T83" fmla="*/ 375694 h 380"/>
              <a:gd name="T84" fmla="*/ 312309 w 400"/>
              <a:gd name="T85" fmla="*/ 375694 h 380"/>
              <a:gd name="T86" fmla="*/ 305768 w 400"/>
              <a:gd name="T87" fmla="*/ 370794 h 380"/>
              <a:gd name="T88" fmla="*/ 295958 w 400"/>
              <a:gd name="T89" fmla="*/ 166612 h 380"/>
              <a:gd name="T90" fmla="*/ 299228 w 400"/>
              <a:gd name="T91" fmla="*/ 161712 h 380"/>
              <a:gd name="T92" fmla="*/ 353187 w 400"/>
              <a:gd name="T93" fmla="*/ 161712 h 380"/>
              <a:gd name="T94" fmla="*/ 356457 w 400"/>
              <a:gd name="T95" fmla="*/ 166612 h 380"/>
              <a:gd name="T96" fmla="*/ 327025 w 400"/>
              <a:gd name="T97" fmla="*/ 419797 h 380"/>
              <a:gd name="T98" fmla="*/ 261620 w 400"/>
              <a:gd name="T99" fmla="*/ 486769 h 380"/>
              <a:gd name="T100" fmla="*/ 327025 w 400"/>
              <a:gd name="T101" fmla="*/ 552107 h 380"/>
              <a:gd name="T102" fmla="*/ 392430 w 400"/>
              <a:gd name="T103" fmla="*/ 486769 h 380"/>
              <a:gd name="T104" fmla="*/ 327025 w 400"/>
              <a:gd name="T105" fmla="*/ 419797 h 380"/>
              <a:gd name="T106" fmla="*/ 327025 w 400"/>
              <a:gd name="T107" fmla="*/ 449200 h 380"/>
              <a:gd name="T108" fmla="*/ 362998 w 400"/>
              <a:gd name="T109" fmla="*/ 486769 h 380"/>
              <a:gd name="T110" fmla="*/ 327025 w 400"/>
              <a:gd name="T111" fmla="*/ 522705 h 380"/>
              <a:gd name="T112" fmla="*/ 291052 w 400"/>
              <a:gd name="T113" fmla="*/ 486769 h 380"/>
              <a:gd name="T114" fmla="*/ 327025 w 400"/>
              <a:gd name="T115" fmla="*/ 449200 h 38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00"/>
              <a:gd name="T175" fmla="*/ 0 h 380"/>
              <a:gd name="T176" fmla="*/ 400 w 400"/>
              <a:gd name="T177" fmla="*/ 380 h 38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3" y="1208422"/>
            <a:ext cx="3861940" cy="2208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8" y="1208422"/>
            <a:ext cx="3326413" cy="22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 animBg="1"/>
      <p:bldP spid="9" grpId="0"/>
      <p:bldP spid="10" grpId="0"/>
      <p:bldP spid="11" grpId="0" animBg="1"/>
      <p:bldP spid="13" grpId="0"/>
      <p:bldP spid="1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联盟公敌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2" y="802256"/>
            <a:ext cx="3239788" cy="2235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8" y="781199"/>
            <a:ext cx="3073490" cy="22778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3174" y="3453777"/>
            <a:ext cx="83863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现场安保人</a:t>
            </a:r>
            <a:r>
              <a:rPr lang="zh-CN" altLang="en-US" sz="1200" dirty="0" smtClean="0">
                <a:solidFill>
                  <a:srgbClr val="666666"/>
                </a:solidFill>
                <a:latin typeface="+mn-ea"/>
                <a:ea typeface="+mn-ea"/>
              </a:rPr>
              <a:t>员回忆：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那是我见过的仇恨度最高的场面，我们在比赛前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3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个小时就到了场馆，当时球馆已经坐满了人，他们满脸怒气，空气中充满仇恨的味道，这场面绝对很吓人，安保人员的数量比平时多了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4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倍，还向克利夫兰当地的警察局借了警察，当时有人把电池扔到了球场，有太多观众向场上扔垃圾，有些保安都吓到躲在记录台后面，以免被砸到</a:t>
            </a:r>
            <a:r>
              <a:rPr lang="zh-CN" altLang="en-US" sz="1200" dirty="0" smtClean="0">
                <a:solidFill>
                  <a:srgbClr val="666666"/>
                </a:solidFill>
                <a:latin typeface="+mn-ea"/>
                <a:ea typeface="+mn-ea"/>
              </a:rPr>
              <a:t>，</a:t>
            </a:r>
            <a:r>
              <a:rPr lang="zh-CN" altLang="en-US" sz="1200" dirty="0">
                <a:latin typeface="+mn-ea"/>
                <a:ea typeface="+mn-ea"/>
              </a:rPr>
              <a:t>每当詹姆斯罚球的时候，全场球迷高喊詹姆斯叛徒、“友妈门”主角的名字</a:t>
            </a:r>
            <a:r>
              <a:rPr lang="zh-CN" altLang="en-US" sz="1200" dirty="0" smtClean="0">
                <a:solidFill>
                  <a:srgbClr val="666666"/>
                </a:solidFill>
                <a:latin typeface="+mn-ea"/>
                <a:ea typeface="+mn-ea"/>
              </a:rPr>
              <a:t>，但</a:t>
            </a:r>
            <a:r>
              <a:rPr lang="zh-CN" altLang="en-US" sz="1200" dirty="0" smtClean="0">
                <a:latin typeface="+mn-ea"/>
                <a:ea typeface="+mn-ea"/>
              </a:rPr>
              <a:t>全场</a:t>
            </a:r>
            <a:r>
              <a:rPr lang="zh-CN" altLang="en-US" sz="1200" dirty="0">
                <a:latin typeface="+mn-ea"/>
                <a:ea typeface="+mn-ea"/>
              </a:rPr>
              <a:t>比赛</a:t>
            </a:r>
            <a:r>
              <a:rPr lang="zh-CN" altLang="en-US" sz="1200" dirty="0" smtClean="0">
                <a:solidFill>
                  <a:srgbClr val="666666"/>
                </a:solidFill>
                <a:latin typeface="+mn-ea"/>
                <a:ea typeface="+mn-ea"/>
              </a:rPr>
              <a:t>他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非常冷静，只打了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3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节比赛，轻松砍下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38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分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8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助攻的数据</a:t>
            </a:r>
            <a:r>
              <a:rPr lang="zh-CN" altLang="en-US" sz="1200" dirty="0" smtClean="0">
                <a:solidFill>
                  <a:srgbClr val="666666"/>
                </a:solidFill>
                <a:latin typeface="+mn-ea"/>
                <a:ea typeface="+mn-ea"/>
              </a:rPr>
              <a:t>，率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热火</a:t>
            </a:r>
            <a:r>
              <a:rPr lang="en-US" altLang="zh-CN" sz="1200" dirty="0">
                <a:solidFill>
                  <a:srgbClr val="666666"/>
                </a:solidFill>
                <a:latin typeface="+mn-ea"/>
                <a:ea typeface="+mn-ea"/>
              </a:rPr>
              <a:t>118-90</a:t>
            </a:r>
            <a:r>
              <a:rPr lang="zh-CN" altLang="en-US" sz="1200" dirty="0">
                <a:solidFill>
                  <a:srgbClr val="666666"/>
                </a:solidFill>
                <a:latin typeface="+mn-ea"/>
                <a:ea typeface="+mn-ea"/>
              </a:rPr>
              <a:t>屠杀了老东家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85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热火第一赛季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6259" y="87531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>
                <a:latin typeface="+mn-ea"/>
              </a:rPr>
              <a:t>职业生涯至暗时刻：这</a:t>
            </a:r>
            <a:r>
              <a:rPr lang="zh-CN" altLang="en-US" sz="1200" dirty="0">
                <a:latin typeface="+mn-ea"/>
              </a:rPr>
              <a:t>注定是一个不夺冠就算失败的赛季</a:t>
            </a:r>
            <a:endParaRPr lang="en-US" altLang="zh-CN" sz="1200" dirty="0">
              <a:latin typeface="+mn-ea"/>
            </a:endParaRPr>
          </a:p>
          <a:p>
            <a:endParaRPr lang="en-US" altLang="zh-CN" sz="1200" dirty="0" smtClean="0">
              <a:latin typeface="+mn-ea"/>
            </a:endParaRPr>
          </a:p>
          <a:p>
            <a:r>
              <a:rPr lang="en-US" altLang="zh-CN" sz="1200" dirty="0" smtClean="0">
                <a:latin typeface="+mn-ea"/>
              </a:rPr>
              <a:t>2010-11</a:t>
            </a:r>
            <a:r>
              <a:rPr lang="zh-CN" altLang="en-US" sz="1200" dirty="0" smtClean="0">
                <a:latin typeface="+mn-ea"/>
              </a:rPr>
              <a:t>年赛季</a:t>
            </a:r>
            <a:r>
              <a:rPr lang="zh-CN" altLang="en-US" sz="1200" dirty="0">
                <a:latin typeface="+mn-ea"/>
              </a:rPr>
              <a:t>场均数</a:t>
            </a:r>
            <a:r>
              <a:rPr lang="zh-CN" altLang="en-US" sz="1200" dirty="0" smtClean="0">
                <a:latin typeface="+mn-ea"/>
              </a:rPr>
              <a:t>据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得分：詹姆斯：</a:t>
            </a:r>
            <a:r>
              <a:rPr lang="en-US" altLang="zh-CN" sz="1200" dirty="0" smtClean="0">
                <a:latin typeface="+mn-ea"/>
              </a:rPr>
              <a:t>26.7</a:t>
            </a:r>
            <a:r>
              <a:rPr lang="zh-CN" altLang="en-US" sz="1200" dirty="0" smtClean="0">
                <a:latin typeface="+mn-ea"/>
              </a:rPr>
              <a:t>分</a:t>
            </a:r>
            <a:r>
              <a:rPr lang="zh-CN" altLang="en-US" sz="1200" dirty="0">
                <a:latin typeface="+mn-ea"/>
              </a:rPr>
              <a:t>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7.5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7.0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>
                <a:latin typeface="+mn-ea"/>
              </a:rPr>
              <a:t>韦德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25.5</a:t>
            </a:r>
            <a:r>
              <a:rPr lang="zh-CN" altLang="en-US" sz="1200" dirty="0" smtClean="0">
                <a:latin typeface="+mn-ea"/>
              </a:rPr>
              <a:t>分</a:t>
            </a:r>
            <a:r>
              <a:rPr lang="zh-CN" altLang="en-US" sz="1200" dirty="0">
                <a:latin typeface="+mn-ea"/>
              </a:rPr>
              <a:t>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6.4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6.0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波什：</a:t>
            </a:r>
            <a:r>
              <a:rPr lang="en-US" altLang="zh-CN" sz="1200" dirty="0" smtClean="0">
                <a:latin typeface="+mn-ea"/>
              </a:rPr>
              <a:t>18.7</a:t>
            </a:r>
            <a:r>
              <a:rPr lang="zh-CN" altLang="en-US" sz="1200" dirty="0" smtClean="0">
                <a:latin typeface="+mn-ea"/>
              </a:rPr>
              <a:t>分</a:t>
            </a:r>
            <a:r>
              <a:rPr lang="zh-CN" altLang="en-US" sz="1200" dirty="0">
                <a:latin typeface="+mn-ea"/>
              </a:rPr>
              <a:t>篮板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8.6 </a:t>
            </a:r>
            <a:r>
              <a:rPr lang="zh-CN" altLang="en-US" sz="1200" dirty="0">
                <a:latin typeface="+mn-ea"/>
              </a:rPr>
              <a:t>个助攻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smtClean="0">
                <a:latin typeface="+mn-ea"/>
              </a:rPr>
              <a:t>1.9</a:t>
            </a:r>
            <a:r>
              <a:rPr lang="zh-CN" altLang="en-US" sz="1200" dirty="0" smtClean="0">
                <a:latin typeface="+mn-ea"/>
              </a:rPr>
              <a:t>次</a:t>
            </a:r>
            <a:endParaRPr lang="en-US" altLang="zh-CN" sz="1200" dirty="0">
              <a:latin typeface="+mn-ea"/>
            </a:endParaRPr>
          </a:p>
          <a:p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成就：</a:t>
            </a:r>
            <a:r>
              <a:rPr lang="zh-CN" altLang="en-US" sz="1200" dirty="0"/>
              <a:t>全明星赛东部</a:t>
            </a:r>
            <a:r>
              <a:rPr lang="zh-CN" altLang="en-US" sz="1200" dirty="0" smtClean="0"/>
              <a:t>首发、</a:t>
            </a:r>
            <a:r>
              <a:rPr lang="en-US" altLang="zh-CN" sz="1200" dirty="0" smtClean="0"/>
              <a:t>NBA</a:t>
            </a:r>
            <a:r>
              <a:rPr lang="zh-CN" altLang="en-US" sz="1200" dirty="0"/>
              <a:t>防守一</a:t>
            </a:r>
            <a:r>
              <a:rPr lang="zh-CN" altLang="en-US" sz="1200" dirty="0" smtClean="0"/>
              <a:t>队、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NBA</a:t>
            </a:r>
            <a:r>
              <a:rPr lang="zh-CN" altLang="en-US" sz="1200" dirty="0" smtClean="0"/>
              <a:t>最佳阵容一队、东部冠军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结果：</a:t>
            </a:r>
            <a:r>
              <a:rPr lang="en-US" altLang="zh-CN" sz="1200" dirty="0" smtClean="0">
                <a:latin typeface="+mn-ea"/>
                <a:ea typeface="+mn-ea"/>
              </a:rPr>
              <a:t>58</a:t>
            </a:r>
            <a:r>
              <a:rPr lang="zh-CN" altLang="en-US" sz="1200" dirty="0" smtClean="0">
                <a:latin typeface="+mn-ea"/>
                <a:ea typeface="+mn-ea"/>
              </a:rPr>
              <a:t>胜</a:t>
            </a:r>
            <a:r>
              <a:rPr lang="en-US" altLang="zh-CN" sz="1200" dirty="0" smtClean="0">
                <a:latin typeface="+mn-ea"/>
                <a:ea typeface="+mn-ea"/>
              </a:rPr>
              <a:t>24</a:t>
            </a:r>
            <a:r>
              <a:rPr lang="zh-CN" altLang="en-US" sz="1200" dirty="0" smtClean="0">
                <a:latin typeface="+mn-ea"/>
                <a:ea typeface="+mn-ea"/>
              </a:rPr>
              <a:t>败</a:t>
            </a:r>
            <a:endParaRPr lang="en-US" altLang="zh-CN" sz="1200" dirty="0" smtClean="0">
              <a:latin typeface="+mn-ea"/>
              <a:ea typeface="+mn-ea"/>
            </a:endParaRPr>
          </a:p>
          <a:p>
            <a:endParaRPr lang="en-US" altLang="zh-CN" sz="1200" dirty="0" smtClean="0">
              <a:latin typeface="+mn-ea"/>
              <a:ea typeface="+mn-ea"/>
            </a:endParaRPr>
          </a:p>
          <a:p>
            <a:r>
              <a:rPr lang="zh-CN" altLang="en-US" sz="1200" dirty="0" smtClean="0">
                <a:latin typeface="+mn-ea"/>
                <a:ea typeface="+mn-ea"/>
              </a:rPr>
              <a:t>季</a:t>
            </a:r>
            <a:r>
              <a:rPr lang="zh-CN" altLang="en-US" sz="1200" dirty="0">
                <a:latin typeface="+mn-ea"/>
                <a:ea typeface="+mn-ea"/>
              </a:rPr>
              <a:t>后赛</a:t>
            </a:r>
            <a:r>
              <a:rPr lang="zh-CN" altLang="en-US" sz="1200" dirty="0" smtClean="0">
                <a:latin typeface="+mn-ea"/>
                <a:ea typeface="+mn-ea"/>
              </a:rPr>
              <a:t>：东部第二</a:t>
            </a:r>
            <a:r>
              <a:rPr lang="zh-CN" altLang="en-US" sz="1200" dirty="0" smtClean="0">
                <a:latin typeface="+mn-ea"/>
              </a:rPr>
              <a:t>晋级</a:t>
            </a:r>
            <a:r>
              <a:rPr lang="zh-CN" altLang="en-US" sz="1200" dirty="0">
                <a:latin typeface="+mn-ea"/>
              </a:rPr>
              <a:t>季后赛</a:t>
            </a:r>
            <a:r>
              <a:rPr lang="zh-CN" altLang="en-US" sz="1200" dirty="0" smtClean="0">
                <a:latin typeface="+mn-ea"/>
              </a:rPr>
              <a:t>，首轮</a:t>
            </a:r>
            <a:r>
              <a:rPr lang="en-US" altLang="zh-CN" sz="1200" dirty="0" smtClean="0">
                <a:latin typeface="+mn-ea"/>
              </a:rPr>
              <a:t>4:0 76</a:t>
            </a:r>
            <a:r>
              <a:rPr lang="zh-CN" altLang="en-US" sz="1200" dirty="0" smtClean="0">
                <a:latin typeface="+mn-ea"/>
              </a:rPr>
              <a:t>人 次轮</a:t>
            </a:r>
            <a:r>
              <a:rPr lang="en-US" altLang="zh-CN" sz="1200" dirty="0" smtClean="0">
                <a:latin typeface="+mn-ea"/>
              </a:rPr>
              <a:t>4:1</a:t>
            </a:r>
            <a:r>
              <a:rPr lang="zh-CN" altLang="en-US" sz="1200" dirty="0">
                <a:latin typeface="+mn-ea"/>
              </a:rPr>
              <a:t>绿军</a:t>
            </a:r>
            <a:r>
              <a:rPr lang="zh-CN" altLang="en-US" sz="1200" dirty="0" smtClean="0">
                <a:latin typeface="+mn-ea"/>
              </a:rPr>
              <a:t>，东决</a:t>
            </a:r>
            <a:r>
              <a:rPr lang="en-US" altLang="zh-CN" sz="1200" dirty="0" smtClean="0">
                <a:latin typeface="+mn-ea"/>
              </a:rPr>
              <a:t>4:1</a:t>
            </a:r>
            <a:r>
              <a:rPr lang="zh-CN" altLang="en-US" sz="1200" dirty="0" smtClean="0">
                <a:latin typeface="+mn-ea"/>
              </a:rPr>
              <a:t>公牛（常规赛第一）总决赛</a:t>
            </a:r>
            <a:r>
              <a:rPr lang="en-US" altLang="zh-CN" sz="1200" dirty="0" smtClean="0">
                <a:latin typeface="+mn-ea"/>
              </a:rPr>
              <a:t>2:4</a:t>
            </a:r>
          </a:p>
          <a:p>
            <a:endParaRPr lang="en-US" altLang="zh-CN" sz="1200" dirty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总决赛暴露背身技术，中投短板，场均</a:t>
            </a:r>
            <a:r>
              <a:rPr lang="en-US" altLang="zh-CN" sz="1200" dirty="0" smtClean="0">
                <a:latin typeface="+mn-ea"/>
              </a:rPr>
              <a:t>17.8</a:t>
            </a:r>
            <a:r>
              <a:rPr lang="zh-CN" altLang="en-US" sz="1200" dirty="0" smtClean="0">
                <a:latin typeface="+mn-ea"/>
              </a:rPr>
              <a:t>分，</a:t>
            </a:r>
            <a:r>
              <a:rPr lang="en-US" altLang="zh-CN" sz="1200" dirty="0" smtClean="0">
                <a:latin typeface="+mn-ea"/>
              </a:rPr>
              <a:t>G4 11</a:t>
            </a:r>
            <a:r>
              <a:rPr lang="zh-CN" altLang="en-US" sz="1200" dirty="0" smtClean="0">
                <a:latin typeface="+mn-ea"/>
              </a:rPr>
              <a:t>中</a:t>
            </a:r>
            <a:r>
              <a:rPr lang="en-US" altLang="zh-CN" sz="1200" dirty="0" smtClean="0">
                <a:latin typeface="+mn-ea"/>
              </a:rPr>
              <a:t>2 9</a:t>
            </a:r>
            <a:r>
              <a:rPr lang="zh-CN" altLang="en-US" sz="1200" dirty="0" smtClean="0">
                <a:latin typeface="+mn-ea"/>
              </a:rPr>
              <a:t>分</a:t>
            </a:r>
            <a:endParaRPr lang="en-US" altLang="zh-CN" sz="1200" dirty="0" smtClean="0">
              <a:latin typeface="+mn-ea"/>
            </a:endParaRPr>
          </a:p>
          <a:p>
            <a:endParaRPr lang="en-US" altLang="zh-CN" sz="1200" dirty="0">
              <a:latin typeface="+mn-ea"/>
            </a:endParaRPr>
          </a:p>
          <a:p>
            <a:endParaRPr lang="en-US" altLang="zh-CN" sz="1200" dirty="0" smtClean="0">
              <a:latin typeface="+mn-ea"/>
            </a:endParaRPr>
          </a:p>
          <a:p>
            <a:endParaRPr lang="en-US" altLang="zh-CN" sz="120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47686"/>
              </p:ext>
            </p:extLst>
          </p:nvPr>
        </p:nvGraphicFramePr>
        <p:xfrm>
          <a:off x="4569096" y="3270590"/>
          <a:ext cx="2974539" cy="16802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930"/>
                <a:gridCol w="1996609"/>
              </a:tblGrid>
              <a:tr h="2456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影响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具体表现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781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球迷和媒体批评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“关键时刻隐身”，被嘲讽“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LeChoke</a:t>
                      </a:r>
                      <a:r>
                        <a:rPr lang="en-US" altLang="zh-CN" sz="1100" u="none" strike="noStrike" dirty="0">
                          <a:effectLst/>
                        </a:rPr>
                        <a:t>”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781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心理压力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一度情绪低落，远离社交媒体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781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技战术改变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学习低位进攻，提高心理素质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3" y="2978332"/>
            <a:ext cx="3182824" cy="18997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3" y="561921"/>
            <a:ext cx="3182824" cy="21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306357" y="358911"/>
            <a:ext cx="16575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0</a:t>
            </a:r>
            <a:r>
              <a:rPr lang="zh-CN" altLang="en-US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1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5306357" y="2948596"/>
            <a:ext cx="3837643" cy="1142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5631894" y="2975897"/>
            <a:ext cx="2786128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个人简介与生涯荣誉</a:t>
            </a:r>
            <a:endParaRPr lang="zh-CN" altLang="en-US" sz="3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热火第二赛季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突破，开启传奇之路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136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2011-12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27.1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7.2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7.9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全明星赛东部首发、常规赛最有价值球员、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>
                <a:latin typeface="+mn-ea"/>
              </a:rPr>
              <a:t>4</a:t>
            </a:r>
            <a:r>
              <a:rPr lang="en-US" altLang="zh-CN" sz="1050" dirty="0" smtClean="0">
                <a:latin typeface="+mn-ea"/>
              </a:rPr>
              <a:t>6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20</a:t>
            </a:r>
            <a:r>
              <a:rPr lang="zh-CN" altLang="en-US" sz="1050" dirty="0" smtClean="0">
                <a:latin typeface="+mn-ea"/>
              </a:rPr>
              <a:t>负（缩水）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二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4:1</a:t>
            </a:r>
            <a:r>
              <a:rPr lang="zh-CN" altLang="en-US" sz="1050" dirty="0">
                <a:latin typeface="+mn-ea"/>
              </a:rPr>
              <a:t>尼克斯</a:t>
            </a:r>
            <a:r>
              <a:rPr lang="zh-CN" altLang="en-US" sz="1050" dirty="0" smtClean="0">
                <a:latin typeface="+mn-ea"/>
              </a:rPr>
              <a:t>，</a:t>
            </a:r>
            <a:r>
              <a:rPr lang="en-US" altLang="zh-CN" sz="1050" dirty="0" smtClean="0">
                <a:latin typeface="+mn-ea"/>
              </a:rPr>
              <a:t>4:2 </a:t>
            </a:r>
            <a:r>
              <a:rPr lang="zh-CN" altLang="en-US" sz="1050" dirty="0" smtClean="0">
                <a:latin typeface="+mn-ea"/>
              </a:rPr>
              <a:t>步行者，东决</a:t>
            </a:r>
            <a:r>
              <a:rPr lang="en-US" altLang="zh-CN" sz="1050" dirty="0" smtClean="0">
                <a:latin typeface="+mn-ea"/>
              </a:rPr>
              <a:t>4:3</a:t>
            </a:r>
            <a:r>
              <a:rPr lang="zh-CN" altLang="en-US" sz="1050" dirty="0" smtClean="0">
                <a:latin typeface="+mn-ea"/>
              </a:rPr>
              <a:t>凯尔特人（</a:t>
            </a:r>
            <a:r>
              <a:rPr lang="en-US" altLang="zh-CN" sz="1050" dirty="0" smtClean="0">
                <a:latin typeface="+mn-ea"/>
              </a:rPr>
              <a:t>G6 26</a:t>
            </a:r>
            <a:r>
              <a:rPr lang="zh-CN" altLang="en-US" sz="1050" dirty="0" smtClean="0">
                <a:latin typeface="+mn-ea"/>
              </a:rPr>
              <a:t>中</a:t>
            </a:r>
            <a:r>
              <a:rPr lang="en-US" altLang="zh-CN" sz="1050" dirty="0" smtClean="0">
                <a:latin typeface="+mn-ea"/>
              </a:rPr>
              <a:t>19</a:t>
            </a:r>
            <a:r>
              <a:rPr lang="zh-CN" altLang="en-US" sz="1050" dirty="0" smtClean="0">
                <a:latin typeface="+mn-ea"/>
              </a:rPr>
              <a:t>）总决赛</a:t>
            </a:r>
            <a:r>
              <a:rPr lang="en-US" altLang="zh-CN" sz="1050" dirty="0" smtClean="0">
                <a:latin typeface="+mn-ea"/>
              </a:rPr>
              <a:t>4:1 </a:t>
            </a:r>
            <a:r>
              <a:rPr lang="zh-CN" altLang="en-US" sz="1050" dirty="0" smtClean="0">
                <a:latin typeface="+mn-ea"/>
              </a:rPr>
              <a:t>雷霆</a:t>
            </a:r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907869"/>
            <a:ext cx="2161903" cy="26969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21" y="321832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热火第二赛季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突破，开启传奇之路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136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2011-12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27.1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7.2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7.9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全明星赛东部首发、常规赛最有价值球员、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>
                <a:latin typeface="+mn-ea"/>
              </a:rPr>
              <a:t>4</a:t>
            </a:r>
            <a:r>
              <a:rPr lang="en-US" altLang="zh-CN" sz="1050" dirty="0" smtClean="0">
                <a:latin typeface="+mn-ea"/>
              </a:rPr>
              <a:t>6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20</a:t>
            </a:r>
            <a:r>
              <a:rPr lang="zh-CN" altLang="en-US" sz="1050" dirty="0" smtClean="0">
                <a:latin typeface="+mn-ea"/>
              </a:rPr>
              <a:t>负（缩水）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二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4:1</a:t>
            </a:r>
            <a:r>
              <a:rPr lang="zh-CN" altLang="en-US" sz="1050" dirty="0">
                <a:latin typeface="+mn-ea"/>
              </a:rPr>
              <a:t>尼克斯</a:t>
            </a:r>
            <a:r>
              <a:rPr lang="zh-CN" altLang="en-US" sz="1050" dirty="0" smtClean="0">
                <a:latin typeface="+mn-ea"/>
              </a:rPr>
              <a:t>，</a:t>
            </a:r>
            <a:r>
              <a:rPr lang="en-US" altLang="zh-CN" sz="1050" dirty="0" smtClean="0">
                <a:latin typeface="+mn-ea"/>
              </a:rPr>
              <a:t>4:2 </a:t>
            </a:r>
            <a:r>
              <a:rPr lang="zh-CN" altLang="en-US" sz="1050" dirty="0" smtClean="0">
                <a:latin typeface="+mn-ea"/>
              </a:rPr>
              <a:t>步行者，东决</a:t>
            </a:r>
            <a:r>
              <a:rPr lang="en-US" altLang="zh-CN" sz="1050" dirty="0" smtClean="0">
                <a:latin typeface="+mn-ea"/>
              </a:rPr>
              <a:t>4:3</a:t>
            </a:r>
            <a:r>
              <a:rPr lang="zh-CN" altLang="en-US" sz="1050" dirty="0" smtClean="0">
                <a:latin typeface="+mn-ea"/>
              </a:rPr>
              <a:t>凯尔特人（</a:t>
            </a:r>
            <a:r>
              <a:rPr lang="en-US" altLang="zh-CN" sz="1050" dirty="0" smtClean="0">
                <a:latin typeface="+mn-ea"/>
              </a:rPr>
              <a:t>G6 26</a:t>
            </a:r>
            <a:r>
              <a:rPr lang="zh-CN" altLang="en-US" sz="1050" dirty="0" smtClean="0">
                <a:latin typeface="+mn-ea"/>
              </a:rPr>
              <a:t>中</a:t>
            </a:r>
            <a:r>
              <a:rPr lang="en-US" altLang="zh-CN" sz="1050" dirty="0" smtClean="0">
                <a:latin typeface="+mn-ea"/>
              </a:rPr>
              <a:t>19</a:t>
            </a:r>
            <a:r>
              <a:rPr lang="zh-CN" altLang="en-US" sz="1050" dirty="0" smtClean="0">
                <a:latin typeface="+mn-ea"/>
              </a:rPr>
              <a:t>）总决赛</a:t>
            </a:r>
            <a:r>
              <a:rPr lang="en-US" altLang="zh-CN" sz="1050" dirty="0" smtClean="0">
                <a:latin typeface="+mn-ea"/>
              </a:rPr>
              <a:t>4:1 </a:t>
            </a:r>
            <a:r>
              <a:rPr lang="zh-CN" altLang="en-US" sz="1050" dirty="0" smtClean="0">
                <a:latin typeface="+mn-ea"/>
              </a:rPr>
              <a:t>雷霆</a:t>
            </a:r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907869"/>
            <a:ext cx="2161903" cy="26969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21" y="321832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2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热火第三赛季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4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艰难的卫冕之路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152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2012-13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26.8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8.0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7.3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全明星赛东部首发、常规赛最有价值球员、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队、总冠军，总决赛</a:t>
            </a:r>
            <a:r>
              <a:rPr lang="en-US" altLang="zh-CN" sz="1050" dirty="0" smtClean="0"/>
              <a:t>MVP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66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16</a:t>
            </a:r>
            <a:r>
              <a:rPr lang="zh-CN" altLang="en-US" sz="1050" dirty="0" smtClean="0">
                <a:latin typeface="+mn-ea"/>
              </a:rPr>
              <a:t>负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一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>
                <a:latin typeface="+mn-ea"/>
              </a:rPr>
              <a:t>雄鹿</a:t>
            </a:r>
            <a:r>
              <a:rPr lang="zh-CN" altLang="en-US" sz="1050" dirty="0" smtClean="0">
                <a:latin typeface="+mn-ea"/>
              </a:rPr>
              <a:t>，次轮</a:t>
            </a:r>
            <a:r>
              <a:rPr lang="en-US" altLang="zh-CN" sz="1050" dirty="0" smtClean="0">
                <a:latin typeface="+mn-ea"/>
              </a:rPr>
              <a:t>4:1</a:t>
            </a:r>
            <a:r>
              <a:rPr lang="zh-CN" altLang="en-US" sz="1050" dirty="0" smtClean="0">
                <a:latin typeface="+mn-ea"/>
              </a:rPr>
              <a:t>公牛，东决</a:t>
            </a:r>
            <a:r>
              <a:rPr lang="en-US" altLang="zh-CN" sz="1050" dirty="0" smtClean="0">
                <a:latin typeface="+mn-ea"/>
              </a:rPr>
              <a:t>4:3</a:t>
            </a:r>
            <a:r>
              <a:rPr lang="zh-CN" altLang="en-US" sz="1050" dirty="0" smtClean="0">
                <a:latin typeface="+mn-ea"/>
              </a:rPr>
              <a:t>步行者，总决赛</a:t>
            </a:r>
            <a:r>
              <a:rPr lang="en-US" altLang="zh-CN" sz="1050" dirty="0" smtClean="0">
                <a:latin typeface="+mn-ea"/>
              </a:rPr>
              <a:t>4:3</a:t>
            </a:r>
            <a:r>
              <a:rPr lang="zh-CN" altLang="en-US" sz="1050" dirty="0" smtClean="0">
                <a:latin typeface="+mn-ea"/>
              </a:rPr>
              <a:t>马刺（</a:t>
            </a:r>
            <a:r>
              <a:rPr lang="en-US" altLang="zh-CN" sz="1050" dirty="0" smtClean="0">
                <a:latin typeface="+mn-ea"/>
              </a:rPr>
              <a:t>4</a:t>
            </a:r>
            <a:r>
              <a:rPr lang="zh-CN" altLang="en-US" sz="1050" dirty="0" smtClean="0">
                <a:latin typeface="+mn-ea"/>
              </a:rPr>
              <a:t>冠王，</a:t>
            </a:r>
            <a:r>
              <a:rPr lang="en-US" altLang="zh-CN" sz="1050" dirty="0" smtClean="0">
                <a:latin typeface="+mn-ea"/>
              </a:rPr>
              <a:t>G6</a:t>
            </a:r>
            <a:r>
              <a:rPr lang="zh-CN" altLang="en-US" sz="1050" dirty="0" smtClean="0">
                <a:latin typeface="+mn-ea"/>
              </a:rPr>
              <a:t>堪称总决赛最经典战役之一）</a:t>
            </a:r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3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热火第四赛季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不再遗憾、释然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136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2013-14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27.1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6.9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>
                <a:latin typeface="+mn-ea"/>
              </a:rPr>
              <a:t>6</a:t>
            </a:r>
            <a:r>
              <a:rPr lang="en-US" altLang="zh-CN" sz="1050" dirty="0" smtClean="0">
                <a:latin typeface="+mn-ea"/>
              </a:rPr>
              <a:t>.3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全明星赛东部首发、常规赛最有价值球员、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队、总冠军，总决赛</a:t>
            </a:r>
            <a:r>
              <a:rPr lang="en-US" altLang="zh-CN" sz="1050" dirty="0" smtClean="0"/>
              <a:t>MVP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54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28</a:t>
            </a:r>
            <a:r>
              <a:rPr lang="zh-CN" altLang="en-US" sz="1050" dirty="0" smtClean="0">
                <a:latin typeface="+mn-ea"/>
              </a:rPr>
              <a:t>负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一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 smtClean="0">
                <a:latin typeface="+mn-ea"/>
              </a:rPr>
              <a:t>黄蜂，次轮</a:t>
            </a:r>
            <a:r>
              <a:rPr lang="en-US" altLang="zh-CN" sz="1050" dirty="0" smtClean="0">
                <a:latin typeface="+mn-ea"/>
              </a:rPr>
              <a:t>4:1</a:t>
            </a:r>
            <a:r>
              <a:rPr lang="zh-CN" altLang="en-US" sz="1050" dirty="0">
                <a:latin typeface="+mn-ea"/>
              </a:rPr>
              <a:t>篮网</a:t>
            </a:r>
            <a:r>
              <a:rPr lang="zh-CN" altLang="en-US" sz="1050" dirty="0" smtClean="0">
                <a:latin typeface="+mn-ea"/>
              </a:rPr>
              <a:t>，东决</a:t>
            </a:r>
            <a:r>
              <a:rPr lang="en-US" altLang="zh-CN" sz="1050" dirty="0" smtClean="0">
                <a:latin typeface="+mn-ea"/>
              </a:rPr>
              <a:t>4:2</a:t>
            </a:r>
            <a:r>
              <a:rPr lang="zh-CN" altLang="en-US" sz="1050" dirty="0" smtClean="0">
                <a:latin typeface="+mn-ea"/>
              </a:rPr>
              <a:t>步行者，总决赛</a:t>
            </a:r>
            <a:r>
              <a:rPr lang="en-US" altLang="zh-CN" sz="1050" dirty="0" smtClean="0">
                <a:latin typeface="+mn-ea"/>
              </a:rPr>
              <a:t>1:4</a:t>
            </a:r>
            <a:r>
              <a:rPr lang="zh-CN" altLang="en-US" sz="1050" dirty="0" smtClean="0">
                <a:latin typeface="+mn-ea"/>
              </a:rPr>
              <a:t>马刺</a:t>
            </a:r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" y="841238"/>
            <a:ext cx="4598140" cy="34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决定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482"/>
            <a:ext cx="9144000" cy="42250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9812" y="1132320"/>
            <a:ext cx="391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I'm Coming Home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193727" y="358911"/>
            <a:ext cx="234679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05</a:t>
            </a:r>
            <a:endParaRPr lang="zh-CN" altLang="en-US" sz="16800" dirty="0">
              <a:solidFill>
                <a:schemeClr val="bg1"/>
              </a:solidFill>
              <a:latin typeface="Paralines" pitchFamily="50" charset="0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306357" y="2948596"/>
            <a:ext cx="3837643" cy="1142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5631894" y="2975897"/>
            <a:ext cx="2663936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回归家乡：带领骑士登顶</a:t>
            </a:r>
          </a:p>
        </p:txBody>
      </p:sp>
    </p:spTree>
    <p:extLst>
      <p:ext uri="{BB962C8B-B14F-4D97-AF65-F5344CB8AC3E}">
        <p14:creationId xmlns:p14="http://schemas.microsoft.com/office/powerpoint/2010/main" val="12916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骑士第一赛季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152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2014-15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25.3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7.4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7.0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全明星赛东部首发、常规赛最有价值球员、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队、东部冠军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53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29</a:t>
            </a:r>
            <a:r>
              <a:rPr lang="zh-CN" altLang="en-US" sz="1050" dirty="0" smtClean="0">
                <a:latin typeface="+mn-ea"/>
              </a:rPr>
              <a:t>负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第二晋级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 smtClean="0">
                <a:latin typeface="+mn-ea"/>
              </a:rPr>
              <a:t>凯尔特人，</a:t>
            </a:r>
            <a:r>
              <a:rPr lang="en-US" altLang="zh-CN" sz="1050" dirty="0" smtClean="0">
                <a:latin typeface="+mn-ea"/>
              </a:rPr>
              <a:t>4:2 </a:t>
            </a:r>
            <a:r>
              <a:rPr lang="zh-CN" altLang="en-US" sz="1050" dirty="0">
                <a:latin typeface="+mn-ea"/>
              </a:rPr>
              <a:t>公牛</a:t>
            </a:r>
            <a:r>
              <a:rPr lang="zh-CN" altLang="en-US" sz="1050" dirty="0" smtClean="0">
                <a:latin typeface="+mn-ea"/>
              </a:rPr>
              <a:t>，东决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 smtClean="0">
                <a:latin typeface="+mn-ea"/>
              </a:rPr>
              <a:t>老鹰</a:t>
            </a:r>
            <a:r>
              <a:rPr lang="zh-CN" altLang="en-US" sz="1050" dirty="0">
                <a:latin typeface="+mn-ea"/>
              </a:rPr>
              <a:t> </a:t>
            </a:r>
            <a:r>
              <a:rPr lang="zh-CN" altLang="en-US" sz="1050" dirty="0" smtClean="0">
                <a:latin typeface="+mn-ea"/>
              </a:rPr>
              <a:t>总决赛</a:t>
            </a:r>
            <a:r>
              <a:rPr lang="en-US" altLang="zh-CN" sz="1050" dirty="0" smtClean="0">
                <a:latin typeface="+mn-ea"/>
              </a:rPr>
              <a:t>4:2 </a:t>
            </a:r>
            <a:r>
              <a:rPr lang="zh-CN" altLang="en-US" sz="1050" dirty="0" smtClean="0">
                <a:latin typeface="+mn-ea"/>
              </a:rPr>
              <a:t>勇士</a:t>
            </a:r>
            <a:endParaRPr lang="en-US" altLang="zh-CN" sz="1050" dirty="0" smtClean="0">
              <a:latin typeface="+mn-ea"/>
            </a:endParaRPr>
          </a:p>
          <a:p>
            <a:endParaRPr lang="en-US" altLang="zh-CN" sz="1050" dirty="0">
              <a:latin typeface="+mn-ea"/>
            </a:endParaRPr>
          </a:p>
          <a:p>
            <a:r>
              <a:rPr lang="zh-CN" altLang="en-US" sz="1050" dirty="0" smtClean="0">
                <a:latin typeface="+mn-ea"/>
              </a:rPr>
              <a:t>总决赛</a:t>
            </a:r>
            <a:r>
              <a:rPr lang="en-US" altLang="zh-CN" sz="1050" dirty="0" smtClean="0">
                <a:latin typeface="+mn-ea"/>
              </a:rPr>
              <a:t>35.5</a:t>
            </a:r>
            <a:r>
              <a:rPr lang="zh-CN" altLang="en-US" sz="1050" dirty="0" smtClean="0">
                <a:latin typeface="+mn-ea"/>
              </a:rPr>
              <a:t>分</a:t>
            </a:r>
            <a:r>
              <a:rPr lang="en-US" altLang="zh-CN" sz="1050" dirty="0" smtClean="0">
                <a:latin typeface="+mn-ea"/>
              </a:rPr>
              <a:t>13.3</a:t>
            </a:r>
            <a:r>
              <a:rPr lang="zh-CN" altLang="en-US" sz="1050" dirty="0" smtClean="0">
                <a:latin typeface="+mn-ea"/>
              </a:rPr>
              <a:t>篮板</a:t>
            </a:r>
            <a:r>
              <a:rPr lang="en-US" altLang="zh-CN" sz="1050" dirty="0" smtClean="0">
                <a:latin typeface="+mn-ea"/>
              </a:rPr>
              <a:t>8.8</a:t>
            </a:r>
            <a:r>
              <a:rPr lang="zh-CN" altLang="en-US" sz="1050" dirty="0">
                <a:latin typeface="+mn-ea"/>
              </a:rPr>
              <a:t>助攻</a:t>
            </a:r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4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重新出发，新的挑战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9" y="702293"/>
            <a:ext cx="3317905" cy="18580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9" y="2751876"/>
            <a:ext cx="3317905" cy="19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8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骑士第二赛季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249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2015-16</a:t>
            </a:r>
            <a:r>
              <a:rPr lang="zh-CN" altLang="en-US" sz="1050" dirty="0" smtClean="0">
                <a:latin typeface="+mn-ea"/>
              </a:rPr>
              <a:t>年</a:t>
            </a:r>
            <a:r>
              <a:rPr lang="zh-CN" altLang="en-US" sz="1050" dirty="0">
                <a:latin typeface="+mn-ea"/>
              </a:rPr>
              <a:t>赛季场均数据得分：</a:t>
            </a:r>
            <a:r>
              <a:rPr lang="en-US" altLang="zh-CN" sz="1050" dirty="0" smtClean="0">
                <a:latin typeface="+mn-ea"/>
              </a:rPr>
              <a:t>25.3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7.4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6.8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</a:t>
            </a:r>
            <a:r>
              <a:rPr lang="zh-CN" altLang="en-US" sz="1050" dirty="0" smtClean="0"/>
              <a:t>、</a:t>
            </a:r>
            <a:r>
              <a:rPr lang="zh-CN" altLang="en-US" sz="1050" dirty="0"/>
              <a:t>总决赛</a:t>
            </a:r>
            <a:r>
              <a:rPr lang="zh-CN" altLang="en-US" sz="1050" dirty="0" smtClean="0"/>
              <a:t>最</a:t>
            </a:r>
            <a:r>
              <a:rPr lang="zh-CN" altLang="en-US" sz="1050" dirty="0"/>
              <a:t>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57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25</a:t>
            </a:r>
            <a:r>
              <a:rPr lang="zh-CN" altLang="en-US" sz="1050" dirty="0" smtClean="0">
                <a:latin typeface="+mn-ea"/>
              </a:rPr>
              <a:t>负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一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>
                <a:latin typeface="+mn-ea"/>
              </a:rPr>
              <a:t>活塞</a:t>
            </a:r>
            <a:r>
              <a:rPr lang="zh-CN" altLang="en-US" sz="1050" dirty="0" smtClean="0">
                <a:latin typeface="+mn-ea"/>
              </a:rPr>
              <a:t>，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>
                <a:latin typeface="+mn-ea"/>
              </a:rPr>
              <a:t>老鹰</a:t>
            </a:r>
            <a:r>
              <a:rPr lang="zh-CN" altLang="en-US" sz="1050" dirty="0" smtClean="0">
                <a:latin typeface="+mn-ea"/>
              </a:rPr>
              <a:t>，东决</a:t>
            </a:r>
            <a:r>
              <a:rPr lang="en-US" altLang="zh-CN" sz="1050" dirty="0" smtClean="0">
                <a:latin typeface="+mn-ea"/>
              </a:rPr>
              <a:t>4:2</a:t>
            </a:r>
            <a:r>
              <a:rPr lang="zh-CN" altLang="en-US" sz="1050" dirty="0" smtClean="0">
                <a:latin typeface="+mn-ea"/>
              </a:rPr>
              <a:t>猛龙 总决赛</a:t>
            </a:r>
            <a:r>
              <a:rPr lang="en-US" altLang="zh-CN" sz="1050" dirty="0" smtClean="0">
                <a:latin typeface="+mn-ea"/>
              </a:rPr>
              <a:t>4:3 </a:t>
            </a:r>
            <a:r>
              <a:rPr lang="zh-CN" altLang="en-US" sz="1050" dirty="0" smtClean="0">
                <a:latin typeface="+mn-ea"/>
              </a:rPr>
              <a:t>勇士（</a:t>
            </a:r>
            <a:r>
              <a:rPr lang="en-US" altLang="zh-CN" sz="1050" dirty="0" smtClean="0">
                <a:latin typeface="+mn-ea"/>
              </a:rPr>
              <a:t>73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9</a:t>
            </a:r>
            <a:r>
              <a:rPr lang="zh-CN" altLang="en-US" sz="1050" dirty="0" smtClean="0">
                <a:latin typeface="+mn-ea"/>
              </a:rPr>
              <a:t>负，</a:t>
            </a:r>
            <a:r>
              <a:rPr lang="en-US" altLang="zh-CN" sz="1050" dirty="0" smtClean="0">
                <a:latin typeface="+mn-ea"/>
              </a:rPr>
              <a:t>1:3</a:t>
            </a:r>
            <a:r>
              <a:rPr lang="zh-CN" altLang="en-US" sz="1050" dirty="0" smtClean="0">
                <a:latin typeface="+mn-ea"/>
              </a:rPr>
              <a:t>落后，詹姆斯短信鼓励，</a:t>
            </a:r>
            <a:r>
              <a:rPr lang="en-US" altLang="zh-CN" sz="1050" dirty="0" smtClean="0">
                <a:latin typeface="+mn-ea"/>
              </a:rPr>
              <a:t>G7</a:t>
            </a:r>
            <a:r>
              <a:rPr lang="zh-CN" altLang="en-US" sz="1050" dirty="0"/>
              <a:t>在</a:t>
            </a:r>
            <a:r>
              <a:rPr lang="en-US" altLang="zh-CN" sz="1050" dirty="0"/>
              <a:t>2016</a:t>
            </a:r>
            <a:r>
              <a:rPr lang="zh-CN" altLang="en-US" sz="1050" dirty="0"/>
              <a:t>年</a:t>
            </a:r>
            <a:r>
              <a:rPr lang="en-US" altLang="zh-CN" sz="1050" dirty="0"/>
              <a:t>NBA</a:t>
            </a:r>
            <a:r>
              <a:rPr lang="zh-CN" altLang="en-US" sz="1050" dirty="0"/>
              <a:t>总决赛</a:t>
            </a:r>
            <a:r>
              <a:rPr lang="en-US" altLang="zh-CN" sz="1050" dirty="0"/>
              <a:t>G7</a:t>
            </a:r>
            <a:r>
              <a:rPr lang="zh-CN" altLang="en-US" sz="1050" dirty="0"/>
              <a:t>中，</a:t>
            </a:r>
            <a:r>
              <a:rPr lang="zh-CN" altLang="en-US" sz="1050" b="1" dirty="0"/>
              <a:t>骑士和勇士一共交替领先了</a:t>
            </a:r>
            <a:r>
              <a:rPr lang="en-US" altLang="zh-CN" sz="1050" b="1" dirty="0"/>
              <a:t>7</a:t>
            </a:r>
            <a:r>
              <a:rPr lang="zh-CN" altLang="en-US" sz="1050" b="1" dirty="0"/>
              <a:t>次</a:t>
            </a:r>
            <a:r>
              <a:rPr lang="zh-CN" altLang="en-US" sz="1050" dirty="0"/>
              <a:t>，比赛的紧张程度可见一斑。</a:t>
            </a:r>
          </a:p>
          <a:p>
            <a:r>
              <a:rPr lang="zh-CN" altLang="en-US" sz="1050" dirty="0"/>
              <a:t>此外，比赛还经历了</a:t>
            </a:r>
            <a:r>
              <a:rPr lang="en-US" altLang="zh-CN" sz="1050" b="1" dirty="0"/>
              <a:t>11</a:t>
            </a:r>
            <a:r>
              <a:rPr lang="zh-CN" altLang="en-US" sz="1050" b="1" dirty="0"/>
              <a:t>次平分</a:t>
            </a:r>
            <a:r>
              <a:rPr lang="zh-CN" altLang="en-US" sz="1050" dirty="0"/>
              <a:t>，其中最著名的就是在第四节</a:t>
            </a:r>
            <a:r>
              <a:rPr lang="en-US" altLang="zh-CN" sz="1050" b="1" dirty="0"/>
              <a:t>89-89</a:t>
            </a:r>
            <a:r>
              <a:rPr lang="zh-CN" altLang="en-US" sz="1050" b="1" dirty="0"/>
              <a:t>的僵持状态持续了近</a:t>
            </a:r>
            <a:r>
              <a:rPr lang="en-US" altLang="zh-CN" sz="1050" b="1" dirty="0"/>
              <a:t>4</a:t>
            </a:r>
            <a:r>
              <a:rPr lang="zh-CN" altLang="en-US" sz="1050" b="1" dirty="0"/>
              <a:t>分钟</a:t>
            </a:r>
            <a:r>
              <a:rPr lang="zh-CN" altLang="en-US" sz="1050" dirty="0"/>
              <a:t>，直到欧文命中关键三分才打破僵局。</a:t>
            </a:r>
          </a:p>
          <a:p>
            <a:r>
              <a:rPr lang="zh-CN" altLang="en-US" sz="1050" dirty="0" smtClean="0">
                <a:latin typeface="+mn-ea"/>
              </a:rPr>
              <a:t>）</a:t>
            </a:r>
            <a:endParaRPr lang="en-US" altLang="zh-CN" sz="1050" dirty="0" smtClean="0">
              <a:latin typeface="+mn-ea"/>
            </a:endParaRPr>
          </a:p>
          <a:p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4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绝地求生，创造历史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71" y="3684748"/>
            <a:ext cx="3360252" cy="12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8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骑士第三赛季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3281458" cy="233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050" dirty="0" smtClean="0">
                <a:latin typeface="+mn-ea"/>
              </a:rPr>
              <a:t>2016-17</a:t>
            </a:r>
            <a:r>
              <a:rPr lang="zh-CN" altLang="en-US" sz="1050" dirty="0" smtClean="0">
                <a:latin typeface="+mn-ea"/>
              </a:rPr>
              <a:t>赛季</a:t>
            </a:r>
            <a:r>
              <a:rPr lang="zh-CN" altLang="en-US" sz="1050" dirty="0">
                <a:latin typeface="+mn-ea"/>
              </a:rPr>
              <a:t>场均数据得分：</a:t>
            </a:r>
            <a:r>
              <a:rPr lang="en-US" altLang="zh-CN" sz="1050" dirty="0" smtClean="0">
                <a:latin typeface="+mn-ea"/>
              </a:rPr>
              <a:t>25.3 </a:t>
            </a:r>
            <a:r>
              <a:rPr lang="zh-CN" altLang="en-US" sz="1050" dirty="0">
                <a:latin typeface="+mn-ea"/>
              </a:rPr>
              <a:t>分篮板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7.4 </a:t>
            </a:r>
            <a:r>
              <a:rPr lang="zh-CN" altLang="en-US" sz="1050" dirty="0">
                <a:latin typeface="+mn-ea"/>
              </a:rPr>
              <a:t>个助攻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6.8</a:t>
            </a:r>
            <a:r>
              <a:rPr lang="zh-CN" altLang="en-US" sz="1050" dirty="0" smtClean="0">
                <a:latin typeface="+mn-ea"/>
              </a:rPr>
              <a:t>次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成就：</a:t>
            </a:r>
            <a:r>
              <a:rPr lang="zh-CN" altLang="en-US" sz="1050" dirty="0"/>
              <a:t>全明星赛东部首发</a:t>
            </a:r>
            <a:r>
              <a:rPr lang="zh-CN" altLang="en-US" sz="1050" dirty="0" smtClean="0"/>
              <a:t>、</a:t>
            </a:r>
            <a:r>
              <a:rPr lang="zh-CN" altLang="en-US" sz="1050" dirty="0"/>
              <a:t>总决赛</a:t>
            </a:r>
            <a:r>
              <a:rPr lang="zh-CN" altLang="en-US" sz="1050" dirty="0" smtClean="0"/>
              <a:t>最</a:t>
            </a:r>
            <a:r>
              <a:rPr lang="zh-CN" altLang="en-US" sz="1050" dirty="0"/>
              <a:t>有价值球员、</a:t>
            </a:r>
            <a:r>
              <a:rPr lang="en-US" altLang="zh-CN" sz="1050" dirty="0"/>
              <a:t>NBA</a:t>
            </a:r>
            <a:r>
              <a:rPr lang="zh-CN" altLang="en-US" sz="1050" dirty="0"/>
              <a:t>防守一队、</a:t>
            </a:r>
            <a:r>
              <a:rPr lang="en-US" altLang="zh-CN" sz="1050" dirty="0"/>
              <a:t> NBA</a:t>
            </a:r>
            <a:r>
              <a:rPr lang="zh-CN" altLang="en-US" sz="1050" dirty="0"/>
              <a:t>最佳阵容一</a:t>
            </a:r>
            <a:r>
              <a:rPr lang="zh-CN" altLang="en-US" sz="1050" dirty="0" smtClean="0"/>
              <a:t>队、总冠军</a:t>
            </a:r>
            <a:endParaRPr lang="en-US" altLang="zh-CN" sz="1050" dirty="0"/>
          </a:p>
          <a:p>
            <a:r>
              <a:rPr lang="zh-CN" altLang="en-US" sz="1050" dirty="0">
                <a:latin typeface="+mn-ea"/>
              </a:rPr>
              <a:t>结果</a:t>
            </a:r>
            <a:r>
              <a:rPr lang="zh-CN" altLang="en-US" sz="1050" dirty="0" smtClean="0">
                <a:latin typeface="+mn-ea"/>
              </a:rPr>
              <a:t>：</a:t>
            </a:r>
            <a:r>
              <a:rPr lang="en-US" altLang="zh-CN" sz="1050" dirty="0" smtClean="0">
                <a:latin typeface="+mn-ea"/>
              </a:rPr>
              <a:t>57</a:t>
            </a:r>
            <a:r>
              <a:rPr lang="zh-CN" altLang="en-US" sz="1050" dirty="0" smtClean="0">
                <a:latin typeface="+mn-ea"/>
              </a:rPr>
              <a:t>胜</a:t>
            </a:r>
            <a:r>
              <a:rPr lang="en-US" altLang="zh-CN" sz="1050" dirty="0" smtClean="0">
                <a:latin typeface="+mn-ea"/>
              </a:rPr>
              <a:t>25</a:t>
            </a:r>
            <a:r>
              <a:rPr lang="zh-CN" altLang="en-US" sz="1050" dirty="0" smtClean="0">
                <a:latin typeface="+mn-ea"/>
              </a:rPr>
              <a:t>负</a:t>
            </a:r>
            <a:endParaRPr lang="en-US" altLang="zh-CN" sz="1050" dirty="0">
              <a:latin typeface="+mn-ea"/>
            </a:endParaRPr>
          </a:p>
          <a:p>
            <a:r>
              <a:rPr lang="zh-CN" altLang="en-US" sz="1050" dirty="0">
                <a:latin typeface="+mn-ea"/>
              </a:rPr>
              <a:t>季后赛：东部</a:t>
            </a:r>
            <a:r>
              <a:rPr lang="zh-CN" altLang="en-US" sz="1050" dirty="0" smtClean="0">
                <a:latin typeface="+mn-ea"/>
              </a:rPr>
              <a:t>第</a:t>
            </a:r>
            <a:r>
              <a:rPr lang="zh-CN" altLang="en-US" sz="1050" dirty="0">
                <a:latin typeface="+mn-ea"/>
              </a:rPr>
              <a:t>一</a:t>
            </a:r>
            <a:r>
              <a:rPr lang="zh-CN" altLang="en-US" sz="1050" dirty="0" smtClean="0">
                <a:latin typeface="+mn-ea"/>
              </a:rPr>
              <a:t>晋级</a:t>
            </a:r>
            <a:r>
              <a:rPr lang="zh-CN" altLang="en-US" sz="1050" dirty="0">
                <a:latin typeface="+mn-ea"/>
              </a:rPr>
              <a:t>季后赛，首轮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>
                <a:latin typeface="+mn-ea"/>
              </a:rPr>
              <a:t>活塞</a:t>
            </a:r>
            <a:r>
              <a:rPr lang="zh-CN" altLang="en-US" sz="1050" dirty="0" smtClean="0">
                <a:latin typeface="+mn-ea"/>
              </a:rPr>
              <a:t>，</a:t>
            </a:r>
            <a:r>
              <a:rPr lang="en-US" altLang="zh-CN" sz="1050" dirty="0" smtClean="0">
                <a:latin typeface="+mn-ea"/>
              </a:rPr>
              <a:t>4:0</a:t>
            </a:r>
            <a:r>
              <a:rPr lang="zh-CN" altLang="en-US" sz="1050" dirty="0">
                <a:latin typeface="+mn-ea"/>
              </a:rPr>
              <a:t>老鹰</a:t>
            </a:r>
            <a:r>
              <a:rPr lang="zh-CN" altLang="en-US" sz="1050" dirty="0" smtClean="0">
                <a:latin typeface="+mn-ea"/>
              </a:rPr>
              <a:t>，东决</a:t>
            </a:r>
            <a:r>
              <a:rPr lang="en-US" altLang="zh-CN" sz="1050" dirty="0" smtClean="0">
                <a:latin typeface="+mn-ea"/>
              </a:rPr>
              <a:t>4:2</a:t>
            </a:r>
            <a:r>
              <a:rPr lang="zh-CN" altLang="en-US" sz="1050" dirty="0" smtClean="0">
                <a:latin typeface="+mn-ea"/>
              </a:rPr>
              <a:t>猛龙 总决赛</a:t>
            </a:r>
            <a:r>
              <a:rPr lang="en-US" altLang="zh-CN" sz="1050" dirty="0" smtClean="0">
                <a:latin typeface="+mn-ea"/>
              </a:rPr>
              <a:t>4:3 </a:t>
            </a:r>
            <a:r>
              <a:rPr lang="zh-CN" altLang="en-US" sz="1050" dirty="0" smtClean="0">
                <a:latin typeface="+mn-ea"/>
              </a:rPr>
              <a:t>勇士（</a:t>
            </a:r>
            <a:r>
              <a:rPr lang="en-US" altLang="zh-CN" sz="1050" dirty="0" smtClean="0">
                <a:latin typeface="+mn-ea"/>
              </a:rPr>
              <a:t>1:3</a:t>
            </a:r>
            <a:r>
              <a:rPr lang="zh-CN" altLang="en-US" sz="1050" dirty="0" smtClean="0">
                <a:latin typeface="+mn-ea"/>
              </a:rPr>
              <a:t>落后，詹姆斯短信鼓励，</a:t>
            </a:r>
            <a:r>
              <a:rPr lang="en-US" altLang="zh-CN" sz="1050" dirty="0" smtClean="0">
                <a:latin typeface="+mn-ea"/>
              </a:rPr>
              <a:t>G7</a:t>
            </a:r>
            <a:r>
              <a:rPr lang="zh-CN" altLang="en-US" sz="1050" dirty="0"/>
              <a:t>在</a:t>
            </a:r>
            <a:r>
              <a:rPr lang="en-US" altLang="zh-CN" sz="1050" dirty="0"/>
              <a:t>2016</a:t>
            </a:r>
            <a:r>
              <a:rPr lang="zh-CN" altLang="en-US" sz="1050" dirty="0"/>
              <a:t>年</a:t>
            </a:r>
            <a:r>
              <a:rPr lang="en-US" altLang="zh-CN" sz="1050" dirty="0"/>
              <a:t>NBA</a:t>
            </a:r>
            <a:r>
              <a:rPr lang="zh-CN" altLang="en-US" sz="1050" dirty="0"/>
              <a:t>总决赛</a:t>
            </a:r>
            <a:r>
              <a:rPr lang="en-US" altLang="zh-CN" sz="1050" dirty="0"/>
              <a:t>G7</a:t>
            </a:r>
            <a:r>
              <a:rPr lang="zh-CN" altLang="en-US" sz="1050" dirty="0"/>
              <a:t>中，</a:t>
            </a:r>
            <a:r>
              <a:rPr lang="zh-CN" altLang="en-US" sz="1050" b="1" dirty="0"/>
              <a:t>骑士和勇士一共交替领先了</a:t>
            </a:r>
            <a:r>
              <a:rPr lang="en-US" altLang="zh-CN" sz="1050" b="1" dirty="0"/>
              <a:t>7</a:t>
            </a:r>
            <a:r>
              <a:rPr lang="zh-CN" altLang="en-US" sz="1050" b="1" dirty="0"/>
              <a:t>次</a:t>
            </a:r>
            <a:r>
              <a:rPr lang="zh-CN" altLang="en-US" sz="1050" dirty="0"/>
              <a:t>，比赛的紧张程度可见一斑。</a:t>
            </a:r>
          </a:p>
          <a:p>
            <a:r>
              <a:rPr lang="zh-CN" altLang="en-US" sz="1050" dirty="0"/>
              <a:t>此外，比赛还经历了</a:t>
            </a:r>
            <a:r>
              <a:rPr lang="en-US" altLang="zh-CN" sz="1050" b="1" dirty="0"/>
              <a:t>11</a:t>
            </a:r>
            <a:r>
              <a:rPr lang="zh-CN" altLang="en-US" sz="1050" b="1" dirty="0"/>
              <a:t>次平分</a:t>
            </a:r>
            <a:r>
              <a:rPr lang="zh-CN" altLang="en-US" sz="1050" dirty="0"/>
              <a:t>，其中最著名的就是在第四节</a:t>
            </a:r>
            <a:r>
              <a:rPr lang="en-US" altLang="zh-CN" sz="1050" b="1" dirty="0"/>
              <a:t>89-89</a:t>
            </a:r>
            <a:r>
              <a:rPr lang="zh-CN" altLang="en-US" sz="1050" b="1" dirty="0"/>
              <a:t>的僵持状态持续了近</a:t>
            </a:r>
            <a:r>
              <a:rPr lang="en-US" altLang="zh-CN" sz="1050" b="1" dirty="0"/>
              <a:t>4</a:t>
            </a:r>
            <a:r>
              <a:rPr lang="zh-CN" altLang="en-US" sz="1050" b="1" dirty="0"/>
              <a:t>分钟</a:t>
            </a:r>
            <a:r>
              <a:rPr lang="zh-CN" altLang="en-US" sz="1050" dirty="0"/>
              <a:t>，直到欧文命中关键三分才打破僵局。</a:t>
            </a:r>
          </a:p>
          <a:p>
            <a:r>
              <a:rPr lang="zh-CN" altLang="en-US" sz="1050" dirty="0" smtClean="0">
                <a:latin typeface="+mn-ea"/>
              </a:rPr>
              <a:t>）</a:t>
            </a:r>
            <a:endParaRPr lang="en-US" altLang="zh-CN" sz="1050" dirty="0" smtClean="0">
              <a:latin typeface="+mn-ea"/>
            </a:endParaRPr>
          </a:p>
          <a:p>
            <a:endParaRPr lang="en-US" altLang="zh-CN" sz="1050" dirty="0">
              <a:latin typeface="+mn-ea"/>
            </a:endParaRP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1" y="191731"/>
            <a:ext cx="4376057" cy="4376057"/>
          </a:xfrm>
          <a:prstGeom prst="rect">
            <a:avLst/>
          </a:prstGeom>
        </p:spPr>
      </p:pic>
      <p:sp>
        <p:nvSpPr>
          <p:cNvPr id="14" name="TextBox 83"/>
          <p:cNvSpPr txBox="1">
            <a:spLocks noChangeArrowheads="1"/>
          </p:cNvSpPr>
          <p:nvPr/>
        </p:nvSpPr>
        <p:spPr bwMode="auto">
          <a:xfrm>
            <a:off x="5650271" y="1612693"/>
            <a:ext cx="3167158" cy="4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ea typeface="微软雅黑" panose="020B0503020204020204" pitchFamily="34" charset="-122"/>
              </a:rPr>
              <a:t>遗憾败北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7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8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点击此处添加您的标题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9" y="963470"/>
            <a:ext cx="32480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16"/>
          <p:cNvSpPr>
            <a:spLocks noChangeArrowheads="1"/>
          </p:cNvSpPr>
          <p:nvPr/>
        </p:nvSpPr>
        <p:spPr bwMode="auto">
          <a:xfrm>
            <a:off x="4974899" y="2994396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974899" y="1661127"/>
            <a:ext cx="533400" cy="536972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8800">
              <a:solidFill>
                <a:schemeClr val="bg1"/>
              </a:solidFill>
            </a:endParaRPr>
          </a:p>
        </p:txBody>
      </p:sp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5650271" y="1612692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5658072" y="2088600"/>
            <a:ext cx="2734969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9" name="TextBox 83"/>
          <p:cNvSpPr txBox="1">
            <a:spLocks noChangeArrowheads="1"/>
          </p:cNvSpPr>
          <p:nvPr/>
        </p:nvSpPr>
        <p:spPr bwMode="auto">
          <a:xfrm>
            <a:off x="5650271" y="2948765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180"/>
          <p:cNvSpPr txBox="1">
            <a:spLocks noChangeArrowheads="1"/>
          </p:cNvSpPr>
          <p:nvPr/>
        </p:nvSpPr>
        <p:spPr bwMode="auto">
          <a:xfrm>
            <a:off x="5658072" y="3424673"/>
            <a:ext cx="2734969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pic>
        <p:nvPicPr>
          <p:cNvPr id="11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1792735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00" y="3139652"/>
            <a:ext cx="292894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3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勒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布朗詹姆斯简介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180"/>
          <p:cNvSpPr txBox="1">
            <a:spLocks noChangeArrowheads="1"/>
          </p:cNvSpPr>
          <p:nvPr/>
        </p:nvSpPr>
        <p:spPr bwMode="auto">
          <a:xfrm>
            <a:off x="5456351" y="832834"/>
            <a:ext cx="3267029" cy="114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勒布朗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詹姆斯（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LeBron James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1984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日出生于美国俄亥俄州，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NBA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美国职业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篮球超级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球星，被誉为篮球史上最伟大的球员之一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0966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64" y="1977425"/>
            <a:ext cx="2209937" cy="29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点击此处添加您的标题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0" b="4212"/>
          <a:stretch/>
        </p:blipFill>
        <p:spPr>
          <a:xfrm>
            <a:off x="982076" y="1004301"/>
            <a:ext cx="2130178" cy="2440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0" b="4212"/>
          <a:stretch/>
        </p:blipFill>
        <p:spPr>
          <a:xfrm>
            <a:off x="3493263" y="1004301"/>
            <a:ext cx="2130178" cy="24405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0" b="4212"/>
          <a:stretch/>
        </p:blipFill>
        <p:spPr>
          <a:xfrm>
            <a:off x="6004450" y="1004301"/>
            <a:ext cx="2130178" cy="2440566"/>
          </a:xfrm>
          <a:prstGeom prst="rect">
            <a:avLst/>
          </a:prstGeom>
        </p:spPr>
      </p:pic>
      <p:sp>
        <p:nvSpPr>
          <p:cNvPr id="7" name="TextBox 83"/>
          <p:cNvSpPr txBox="1">
            <a:spLocks noChangeArrowheads="1"/>
          </p:cNvSpPr>
          <p:nvPr/>
        </p:nvSpPr>
        <p:spPr bwMode="auto">
          <a:xfrm>
            <a:off x="887530" y="3533034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180"/>
          <p:cNvSpPr txBox="1">
            <a:spLocks noChangeArrowheads="1"/>
          </p:cNvSpPr>
          <p:nvPr/>
        </p:nvSpPr>
        <p:spPr bwMode="auto">
          <a:xfrm>
            <a:off x="895331" y="4008942"/>
            <a:ext cx="2173307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9" name="TextBox 83"/>
          <p:cNvSpPr txBox="1">
            <a:spLocks noChangeArrowheads="1"/>
          </p:cNvSpPr>
          <p:nvPr/>
        </p:nvSpPr>
        <p:spPr bwMode="auto">
          <a:xfrm>
            <a:off x="3493263" y="3533034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180"/>
          <p:cNvSpPr txBox="1">
            <a:spLocks noChangeArrowheads="1"/>
          </p:cNvSpPr>
          <p:nvPr/>
        </p:nvSpPr>
        <p:spPr bwMode="auto">
          <a:xfrm>
            <a:off x="3501064" y="4008942"/>
            <a:ext cx="2173307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11" name="TextBox 83"/>
          <p:cNvSpPr txBox="1">
            <a:spLocks noChangeArrowheads="1"/>
          </p:cNvSpPr>
          <p:nvPr/>
        </p:nvSpPr>
        <p:spPr bwMode="auto">
          <a:xfrm>
            <a:off x="6004450" y="3533034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80"/>
          <p:cNvSpPr txBox="1">
            <a:spLocks noChangeArrowheads="1"/>
          </p:cNvSpPr>
          <p:nvPr/>
        </p:nvSpPr>
        <p:spPr bwMode="auto">
          <a:xfrm>
            <a:off x="6012251" y="4008942"/>
            <a:ext cx="2173307" cy="55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</p:spTree>
    <p:extLst>
      <p:ext uri="{BB962C8B-B14F-4D97-AF65-F5344CB8AC3E}">
        <p14:creationId xmlns:p14="http://schemas.microsoft.com/office/powerpoint/2010/main" val="107464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点击此处添加您的标题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2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9"/>
          <a:stretch/>
        </p:blipFill>
        <p:spPr bwMode="auto">
          <a:xfrm>
            <a:off x="3424147" y="1382316"/>
            <a:ext cx="2304749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13223" y="1382316"/>
            <a:ext cx="2359819" cy="1495425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id-ID" altLang="en-US" sz="4100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786438" y="1382316"/>
            <a:ext cx="2359819" cy="1495425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id-ID" altLang="en-US">
              <a:solidFill>
                <a:srgbClr val="FFFFFF"/>
              </a:solidFill>
            </a:endParaRPr>
          </a:p>
        </p:txBody>
      </p:sp>
      <p:sp>
        <p:nvSpPr>
          <p:cNvPr id="7" name="Oval 22"/>
          <p:cNvSpPr>
            <a:spLocks noChangeArrowheads="1"/>
          </p:cNvSpPr>
          <p:nvPr/>
        </p:nvSpPr>
        <p:spPr bwMode="auto">
          <a:xfrm>
            <a:off x="1013223" y="3126581"/>
            <a:ext cx="439340" cy="439341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AU" altLang="en-US" sz="1200">
              <a:solidFill>
                <a:srgbClr val="FFFFFF"/>
              </a:solidFill>
              <a:latin typeface="FontAwesome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3400425" y="3126581"/>
            <a:ext cx="439341" cy="439341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1200">
              <a:solidFill>
                <a:srgbClr val="FFFFFF"/>
              </a:solidFill>
            </a:endParaRPr>
          </a:p>
        </p:txBody>
      </p:sp>
      <p:sp>
        <p:nvSpPr>
          <p:cNvPr id="9" name="Oval 36"/>
          <p:cNvSpPr>
            <a:spLocks noChangeArrowheads="1"/>
          </p:cNvSpPr>
          <p:nvPr/>
        </p:nvSpPr>
        <p:spPr bwMode="auto">
          <a:xfrm>
            <a:off x="5788819" y="3126581"/>
            <a:ext cx="439341" cy="439341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 eaLnBrk="1" hangingPunct="1"/>
            <a:endParaRPr lang="en-US" altLang="zh-CN" sz="1200">
              <a:solidFill>
                <a:srgbClr val="FFFFFF"/>
              </a:solidFill>
              <a:latin typeface="FontAwesome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1017985" y="3207544"/>
            <a:ext cx="42981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Gill Sans"/>
              </a:rPr>
              <a:t>01</a:t>
            </a:r>
            <a:endParaRPr lang="zh-CN" altLang="en-US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Gill Sans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3406379" y="3207544"/>
            <a:ext cx="42862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Gill Sans"/>
              </a:rPr>
              <a:t>02</a:t>
            </a:r>
            <a:endParaRPr lang="zh-CN" altLang="en-US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Gill Sans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5794772" y="3207544"/>
            <a:ext cx="42862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Gill Sans"/>
              </a:rPr>
              <a:t>03</a:t>
            </a:r>
            <a:endParaRPr lang="zh-CN" altLang="en-US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Gill Sans"/>
            </a:endParaRPr>
          </a:p>
        </p:txBody>
      </p:sp>
      <p:sp>
        <p:nvSpPr>
          <p:cNvPr id="23" name="文本框 180"/>
          <p:cNvSpPr txBox="1">
            <a:spLocks noChangeArrowheads="1"/>
          </p:cNvSpPr>
          <p:nvPr/>
        </p:nvSpPr>
        <p:spPr bwMode="auto">
          <a:xfrm>
            <a:off x="6033510" y="1731851"/>
            <a:ext cx="1865674" cy="79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24" name="文本框 180"/>
          <p:cNvSpPr txBox="1">
            <a:spLocks noChangeArrowheads="1"/>
          </p:cNvSpPr>
          <p:nvPr/>
        </p:nvSpPr>
        <p:spPr bwMode="auto">
          <a:xfrm>
            <a:off x="1260295" y="1731851"/>
            <a:ext cx="1865674" cy="79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25" name="TextBox 83"/>
          <p:cNvSpPr txBox="1">
            <a:spLocks noChangeArrowheads="1"/>
          </p:cNvSpPr>
          <p:nvPr/>
        </p:nvSpPr>
        <p:spPr bwMode="auto">
          <a:xfrm>
            <a:off x="1444762" y="3091867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26" name="文本框 180"/>
          <p:cNvSpPr txBox="1">
            <a:spLocks noChangeArrowheads="1"/>
          </p:cNvSpPr>
          <p:nvPr/>
        </p:nvSpPr>
        <p:spPr bwMode="auto">
          <a:xfrm>
            <a:off x="1479860" y="3567774"/>
            <a:ext cx="1577240" cy="79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27" name="TextBox 83"/>
          <p:cNvSpPr txBox="1">
            <a:spLocks noChangeArrowheads="1"/>
          </p:cNvSpPr>
          <p:nvPr/>
        </p:nvSpPr>
        <p:spPr bwMode="auto">
          <a:xfrm>
            <a:off x="3827381" y="3091867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28" name="文本框 180"/>
          <p:cNvSpPr txBox="1">
            <a:spLocks noChangeArrowheads="1"/>
          </p:cNvSpPr>
          <p:nvPr/>
        </p:nvSpPr>
        <p:spPr bwMode="auto">
          <a:xfrm>
            <a:off x="3862479" y="3567774"/>
            <a:ext cx="1577240" cy="79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  <p:sp>
        <p:nvSpPr>
          <p:cNvPr id="29" name="TextBox 83"/>
          <p:cNvSpPr txBox="1">
            <a:spLocks noChangeArrowheads="1"/>
          </p:cNvSpPr>
          <p:nvPr/>
        </p:nvSpPr>
        <p:spPr bwMode="auto">
          <a:xfrm>
            <a:off x="6228160" y="3091867"/>
            <a:ext cx="2181108" cy="53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ea typeface="微软雅黑" panose="020B0503020204020204" pitchFamily="34" charset="-122"/>
              </a:rPr>
              <a:t>单击添加标题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30" name="文本框 180"/>
          <p:cNvSpPr txBox="1">
            <a:spLocks noChangeArrowheads="1"/>
          </p:cNvSpPr>
          <p:nvPr/>
        </p:nvSpPr>
        <p:spPr bwMode="auto">
          <a:xfrm>
            <a:off x="6263258" y="3567774"/>
            <a:ext cx="1577240" cy="79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请输入您想要的文字请输入您想要的文字请输入您想要的文字</a:t>
            </a:r>
          </a:p>
        </p:txBody>
      </p:sp>
    </p:spTree>
    <p:extLst>
      <p:ext uri="{BB962C8B-B14F-4D97-AF65-F5344CB8AC3E}">
        <p14:creationId xmlns:p14="http://schemas.microsoft.com/office/powerpoint/2010/main" val="14043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5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5732060" y="1622918"/>
            <a:ext cx="310475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中国青少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年点击此处添加您的标题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3098042" y="1952315"/>
            <a:ext cx="5738776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谢谢聆听 批评指导</a:t>
            </a: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345435" y="3386977"/>
            <a:ext cx="2460620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XXXXXXX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1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8" y="2209694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2212399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6373" y="2940767"/>
            <a:ext cx="5179807" cy="126957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3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篮球生涯荣誉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6" y="704423"/>
            <a:ext cx="2675467" cy="403455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10489"/>
              </p:ext>
            </p:extLst>
          </p:nvPr>
        </p:nvGraphicFramePr>
        <p:xfrm>
          <a:off x="4402667" y="704420"/>
          <a:ext cx="3962399" cy="4034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3055"/>
                <a:gridCol w="910156"/>
                <a:gridCol w="1149188"/>
              </a:tblGrid>
              <a:tr h="17145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</a:rPr>
                        <a:t>成就</a:t>
                      </a:r>
                      <a:r>
                        <a:rPr lang="en-US" altLang="zh-CN" sz="800" u="none" strike="noStrike" dirty="0">
                          <a:effectLst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</a:rPr>
                        <a:t>纪录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时间</a:t>
                      </a:r>
                      <a:r>
                        <a:rPr lang="en-US" altLang="zh-CN" sz="800" u="none" strike="noStrike">
                          <a:effectLst/>
                        </a:rPr>
                        <a:t>/</a:t>
                      </a:r>
                      <a:r>
                        <a:rPr lang="zh-CN" altLang="en-US" sz="800" u="none" strike="noStrike">
                          <a:effectLst/>
                        </a:rPr>
                        <a:t>数据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描述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5137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NBA</a:t>
                      </a:r>
                      <a:r>
                        <a:rPr lang="zh-CN" altLang="en-US" sz="700" u="none" strike="noStrike">
                          <a:effectLst/>
                        </a:rPr>
                        <a:t>常规赛得分王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</a:rPr>
                        <a:t>2023</a:t>
                      </a:r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r>
                        <a:rPr lang="en-US" altLang="zh-CN" sz="700" u="none" strike="noStrike" dirty="0">
                          <a:effectLst/>
                        </a:rPr>
                        <a:t>2</a:t>
                      </a:r>
                      <a:r>
                        <a:rPr lang="zh-CN" altLang="en-US" sz="700" u="none" strike="noStrike" dirty="0">
                          <a:effectLst/>
                        </a:rPr>
                        <a:t>月</a:t>
                      </a:r>
                      <a:r>
                        <a:rPr lang="en-US" altLang="zh-CN" sz="700" u="none" strike="noStrike" dirty="0">
                          <a:effectLst/>
                        </a:rPr>
                        <a:t>8</a:t>
                      </a:r>
                      <a:r>
                        <a:rPr lang="zh-CN" altLang="en-US" sz="700" u="none" strike="noStrike" dirty="0">
                          <a:effectLst/>
                        </a:rPr>
                        <a:t>日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打破贾巴尔 </a:t>
                      </a:r>
                      <a:r>
                        <a:rPr lang="en-US" altLang="zh-CN" sz="700" u="none" strike="noStrike">
                          <a:effectLst/>
                        </a:rPr>
                        <a:t>38,387</a:t>
                      </a:r>
                      <a:r>
                        <a:rPr lang="zh-CN" altLang="en-US" sz="700" u="none" strike="noStrike">
                          <a:effectLst/>
                        </a:rPr>
                        <a:t>分的纪录，成为</a:t>
                      </a:r>
                      <a:r>
                        <a:rPr lang="en-US" altLang="zh-CN" sz="700" u="none" strike="noStrike">
                          <a:effectLst/>
                        </a:rPr>
                        <a:t>NBA</a:t>
                      </a:r>
                      <a:r>
                        <a:rPr lang="zh-CN" altLang="en-US" sz="700" u="none" strike="noStrike">
                          <a:effectLst/>
                        </a:rPr>
                        <a:t>常规赛历史得分王</a:t>
                      </a:r>
                      <a:r>
                        <a:rPr lang="en-US" altLang="zh-CN" sz="700" u="none" strike="noStrike">
                          <a:effectLst/>
                        </a:rPr>
                        <a:t>,</a:t>
                      </a:r>
                      <a:r>
                        <a:rPr lang="zh-CN" altLang="en-US" sz="700" u="none" strike="noStrike">
                          <a:effectLst/>
                        </a:rPr>
                        <a:t>目前得分</a:t>
                      </a:r>
                      <a:r>
                        <a:rPr lang="en-US" altLang="zh-CN" sz="700" u="none" strike="noStrike">
                          <a:effectLst/>
                        </a:rPr>
                        <a:t>41396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最年轻从</a:t>
                      </a:r>
                      <a:r>
                        <a:rPr lang="en-US" altLang="zh-CN" sz="700" u="none" strike="noStrike">
                          <a:effectLst/>
                        </a:rPr>
                        <a:t>1000</a:t>
                      </a:r>
                      <a:r>
                        <a:rPr lang="zh-CN" altLang="en-US" sz="700" u="none" strike="noStrike">
                          <a:effectLst/>
                        </a:rPr>
                        <a:t>分到</a:t>
                      </a:r>
                      <a:r>
                        <a:rPr lang="en-US" altLang="zh-CN" sz="700" u="none" strike="noStrike">
                          <a:effectLst/>
                        </a:rPr>
                        <a:t>38000</a:t>
                      </a:r>
                      <a:r>
                        <a:rPr lang="zh-CN" altLang="en-US" sz="700" u="none" strike="noStrike">
                          <a:effectLst/>
                        </a:rPr>
                        <a:t>分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-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成为史上最年轻达成从</a:t>
                      </a:r>
                      <a:r>
                        <a:rPr lang="en-US" altLang="zh-CN" sz="700" u="none" strike="noStrike">
                          <a:effectLst/>
                        </a:rPr>
                        <a:t>1000</a:t>
                      </a:r>
                      <a:r>
                        <a:rPr lang="zh-CN" altLang="en-US" sz="700" u="none" strike="noStrike">
                          <a:effectLst/>
                        </a:rPr>
                        <a:t>分到</a:t>
                      </a:r>
                      <a:r>
                        <a:rPr lang="en-US" altLang="zh-CN" sz="700" u="none" strike="noStrike">
                          <a:effectLst/>
                        </a:rPr>
                        <a:t>38000</a:t>
                      </a:r>
                      <a:r>
                        <a:rPr lang="zh-CN" altLang="en-US" sz="700" u="none" strike="noStrike">
                          <a:effectLst/>
                        </a:rPr>
                        <a:t>分的纪录的球员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对</a:t>
                      </a:r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r>
                        <a:rPr lang="zh-CN" altLang="en-US" sz="700" u="none" strike="noStrike">
                          <a:effectLst/>
                        </a:rPr>
                        <a:t>支</a:t>
                      </a:r>
                      <a:r>
                        <a:rPr lang="en-US" altLang="zh-CN" sz="700" u="none" strike="noStrike">
                          <a:effectLst/>
                        </a:rPr>
                        <a:t>NBA</a:t>
                      </a:r>
                      <a:r>
                        <a:rPr lang="zh-CN" altLang="en-US" sz="700" u="none" strike="noStrike">
                          <a:effectLst/>
                        </a:rPr>
                        <a:t>球队都有三双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-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成为史上第一位对所有</a:t>
                      </a:r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r>
                        <a:rPr lang="zh-CN" altLang="en-US" sz="700" u="none" strike="noStrike">
                          <a:effectLst/>
                        </a:rPr>
                        <a:t>支球队都有三双表现的球员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连续</a:t>
                      </a:r>
                      <a:r>
                        <a:rPr lang="en-US" altLang="zh-CN" sz="700" u="none" strike="noStrike">
                          <a:effectLst/>
                        </a:rPr>
                        <a:t>1510</a:t>
                      </a:r>
                      <a:r>
                        <a:rPr lang="zh-CN" altLang="en-US" sz="700" u="none" strike="noStrike">
                          <a:effectLst/>
                        </a:rPr>
                        <a:t>场常规赛得分上双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在第</a:t>
                      </a:r>
                      <a:r>
                        <a:rPr lang="en-US" altLang="zh-CN" sz="700" u="none" strike="noStrike">
                          <a:effectLst/>
                        </a:rPr>
                        <a:t>867</a:t>
                      </a:r>
                      <a:r>
                        <a:rPr lang="zh-CN" altLang="en-US" sz="700" u="none" strike="noStrike">
                          <a:effectLst/>
                        </a:rPr>
                        <a:t>场时（超越迈克尔</a:t>
                      </a:r>
                      <a:r>
                        <a:rPr lang="en-US" altLang="zh-CN" sz="700" u="none" strike="noStrike">
                          <a:effectLst/>
                        </a:rPr>
                        <a:t>·</a:t>
                      </a:r>
                      <a:r>
                        <a:rPr lang="zh-CN" altLang="en-US" sz="700" u="none" strike="noStrike">
                          <a:effectLst/>
                        </a:rPr>
                        <a:t>乔丹）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成为历史上第一位连续</a:t>
                      </a:r>
                      <a:r>
                        <a:rPr lang="en-US" altLang="zh-CN" sz="700" u="none" strike="noStrike">
                          <a:effectLst/>
                        </a:rPr>
                        <a:t>900</a:t>
                      </a:r>
                      <a:r>
                        <a:rPr lang="zh-CN" altLang="en-US" sz="700" u="none" strike="noStrike">
                          <a:effectLst/>
                        </a:rPr>
                        <a:t>场常规赛得分上双的球员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 dirty="0">
                          <a:effectLst/>
                        </a:rPr>
                        <a:t>40000</a:t>
                      </a:r>
                      <a:r>
                        <a:rPr lang="zh-CN" altLang="en-US" sz="700" u="none" strike="noStrike" dirty="0">
                          <a:effectLst/>
                        </a:rPr>
                        <a:t>分、</a:t>
                      </a:r>
                      <a:r>
                        <a:rPr lang="en-US" altLang="zh-CN" sz="700" u="none" strike="noStrike" dirty="0">
                          <a:effectLst/>
                        </a:rPr>
                        <a:t>10000</a:t>
                      </a:r>
                      <a:r>
                        <a:rPr lang="zh-CN" altLang="en-US" sz="700" u="none" strike="noStrike" dirty="0">
                          <a:effectLst/>
                        </a:rPr>
                        <a:t>篮板、</a:t>
                      </a:r>
                      <a:r>
                        <a:rPr lang="en-US" altLang="zh-CN" sz="700" u="none" strike="noStrike" dirty="0">
                          <a:effectLst/>
                        </a:rPr>
                        <a:t>10000</a:t>
                      </a:r>
                      <a:r>
                        <a:rPr lang="zh-CN" altLang="en-US" sz="700" u="none" strike="noStrike" dirty="0">
                          <a:effectLst/>
                        </a:rPr>
                        <a:t>助攻</a:t>
                      </a:r>
                      <a:endParaRPr lang="zh-CN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-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</a:rPr>
                        <a:t>成为第一位生涯累积</a:t>
                      </a:r>
                      <a:r>
                        <a:rPr lang="en-US" altLang="zh-CN" sz="700" u="none" strike="noStrike" dirty="0">
                          <a:effectLst/>
                        </a:rPr>
                        <a:t>40000</a:t>
                      </a:r>
                      <a:r>
                        <a:rPr lang="zh-CN" altLang="en-US" sz="700" u="none" strike="noStrike" dirty="0">
                          <a:effectLst/>
                        </a:rPr>
                        <a:t>分、</a:t>
                      </a:r>
                      <a:r>
                        <a:rPr lang="en-US" altLang="zh-CN" sz="700" u="none" strike="noStrike" dirty="0">
                          <a:effectLst/>
                        </a:rPr>
                        <a:t>10000</a:t>
                      </a:r>
                      <a:r>
                        <a:rPr lang="zh-CN" altLang="en-US" sz="700" u="none" strike="noStrike" dirty="0">
                          <a:effectLst/>
                        </a:rPr>
                        <a:t>篮板、</a:t>
                      </a:r>
                      <a:r>
                        <a:rPr lang="en-US" altLang="zh-CN" sz="700" u="none" strike="noStrike" dirty="0">
                          <a:effectLst/>
                        </a:rPr>
                        <a:t>10000</a:t>
                      </a:r>
                      <a:r>
                        <a:rPr lang="zh-CN" altLang="en-US" sz="700" u="none" strike="noStrike" dirty="0">
                          <a:effectLst/>
                        </a:rPr>
                        <a:t>助攻的球员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51370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季后赛总得分王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</a:rPr>
                        <a:t>超过</a:t>
                      </a:r>
                      <a:r>
                        <a:rPr lang="en-US" altLang="zh-CN" sz="700" u="none" strike="noStrike" dirty="0">
                          <a:effectLst/>
                        </a:rPr>
                        <a:t>8023</a:t>
                      </a:r>
                      <a:r>
                        <a:rPr lang="zh-CN" altLang="en-US" sz="700" u="none" strike="noStrike" dirty="0">
                          <a:effectLst/>
                        </a:rPr>
                        <a:t>分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成为季后赛历史总得分最高的球员，唯一一个季后赛得分超过</a:t>
                      </a:r>
                      <a:r>
                        <a:rPr lang="en-US" altLang="zh-CN" sz="700" u="none" strike="noStrike">
                          <a:effectLst/>
                        </a:rPr>
                        <a:t>8000</a:t>
                      </a:r>
                      <a:r>
                        <a:rPr lang="zh-CN" altLang="en-US" sz="700" u="none" strike="noStrike">
                          <a:effectLst/>
                        </a:rPr>
                        <a:t>分的球员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四大荣誉包揽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2012</a:t>
                      </a:r>
                      <a:r>
                        <a:rPr lang="zh-CN" altLang="en-US" sz="700" u="none" strike="noStrike">
                          <a:effectLst/>
                        </a:rPr>
                        <a:t>年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第二位在同一年囊括“年度</a:t>
                      </a:r>
                      <a:r>
                        <a:rPr lang="en-US" altLang="zh-CN" sz="700" u="none" strike="noStrike">
                          <a:effectLst/>
                        </a:rPr>
                        <a:t>MVP</a:t>
                      </a:r>
                      <a:r>
                        <a:rPr lang="zh-CN" altLang="en-US" sz="700" u="none" strike="noStrike">
                          <a:effectLst/>
                        </a:rPr>
                        <a:t>、总冠军、总决赛</a:t>
                      </a:r>
                      <a:r>
                        <a:rPr lang="en-US" altLang="zh-CN" sz="700" u="none" strike="noStrike">
                          <a:effectLst/>
                        </a:rPr>
                        <a:t>MVP</a:t>
                      </a:r>
                      <a:r>
                        <a:rPr lang="zh-CN" altLang="en-US" sz="700" u="none" strike="noStrike">
                          <a:effectLst/>
                        </a:rPr>
                        <a:t>、奥运金牌”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5137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NBA</a:t>
                      </a:r>
                      <a:r>
                        <a:rPr lang="zh-CN" altLang="en-US" sz="700" u="none" strike="noStrike">
                          <a:effectLst/>
                        </a:rPr>
                        <a:t>总决赛五项数据同时排名第一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700" u="none" strike="noStrike">
                          <a:effectLst/>
                        </a:rPr>
                        <a:t>-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第一位在</a:t>
                      </a:r>
                      <a:r>
                        <a:rPr lang="en-US" altLang="zh-CN" sz="700" u="none" strike="noStrike">
                          <a:effectLst/>
                        </a:rPr>
                        <a:t>NBA</a:t>
                      </a:r>
                      <a:r>
                        <a:rPr lang="zh-CN" altLang="en-US" sz="700" u="none" strike="noStrike">
                          <a:effectLst/>
                        </a:rPr>
                        <a:t>总决赛同时在得分、篮板、助攻、抢断、盖帽等五项数据均排名第一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  <a:tr h="38699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常规赛出场次数第一</a:t>
                      </a:r>
                      <a:endParaRPr lang="zh-CN" altLang="en-US" sz="7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已达</a:t>
                      </a:r>
                      <a:r>
                        <a:rPr lang="en-US" altLang="zh-CN" sz="700" u="none" strike="noStrike">
                          <a:effectLst/>
                        </a:rPr>
                        <a:t>1538</a:t>
                      </a:r>
                      <a:r>
                        <a:rPr lang="zh-CN" altLang="en-US" sz="700" u="none" strike="noStrike">
                          <a:effectLst/>
                        </a:rPr>
                        <a:t>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 dirty="0">
                          <a:effectLst/>
                        </a:rPr>
                        <a:t>他的</a:t>
                      </a:r>
                      <a:r>
                        <a:rPr lang="en-US" altLang="zh-CN" sz="700" u="none" strike="noStrike" dirty="0">
                          <a:effectLst/>
                        </a:rPr>
                        <a:t>NBA</a:t>
                      </a:r>
                      <a:r>
                        <a:rPr lang="zh-CN" altLang="en-US" sz="700" u="none" strike="noStrike" dirty="0">
                          <a:effectLst/>
                        </a:rPr>
                        <a:t>总出场数达到了</a:t>
                      </a:r>
                      <a:r>
                        <a:rPr lang="en-US" altLang="zh-CN" sz="700" u="none" strike="noStrike" dirty="0">
                          <a:effectLst/>
                        </a:rPr>
                        <a:t>1538</a:t>
                      </a:r>
                      <a:r>
                        <a:rPr lang="zh-CN" altLang="en-US" sz="700" u="none" strike="noStrike" dirty="0">
                          <a:effectLst/>
                        </a:rPr>
                        <a:t>场，超越了贾巴尔，站上历史之巅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774" marR="5774" marT="577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评价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982498" y="2661580"/>
            <a:ext cx="1301750" cy="763587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 dirty="0"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308061" y="2278992"/>
            <a:ext cx="1301750" cy="114458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 dirty="0"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47911" y="1882117"/>
            <a:ext cx="1301750" cy="1544638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 dirty="0"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73473" y="1513817"/>
            <a:ext cx="1303338" cy="1911350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 dirty="0"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8" name="Freeform 5743"/>
          <p:cNvSpPr>
            <a:spLocks noEditPoints="1" noChangeArrowheads="1"/>
          </p:cNvSpPr>
          <p:nvPr/>
        </p:nvSpPr>
        <p:spPr bwMode="auto">
          <a:xfrm>
            <a:off x="2081750" y="1155422"/>
            <a:ext cx="1106487" cy="1528762"/>
          </a:xfrm>
          <a:custGeom>
            <a:avLst/>
            <a:gdLst>
              <a:gd name="T0" fmla="*/ 2147483646 w 58"/>
              <a:gd name="T1" fmla="*/ 2147483646 h 80"/>
              <a:gd name="T2" fmla="*/ 2147483646 w 58"/>
              <a:gd name="T3" fmla="*/ 2147483646 h 80"/>
              <a:gd name="T4" fmla="*/ 2147483646 w 58"/>
              <a:gd name="T5" fmla="*/ 2147483646 h 80"/>
              <a:gd name="T6" fmla="*/ 2147483646 w 58"/>
              <a:gd name="T7" fmla="*/ 2147483646 h 80"/>
              <a:gd name="T8" fmla="*/ 2147483646 w 58"/>
              <a:gd name="T9" fmla="*/ 2147483646 h 80"/>
              <a:gd name="T10" fmla="*/ 2147483646 w 58"/>
              <a:gd name="T11" fmla="*/ 2147483646 h 80"/>
              <a:gd name="T12" fmla="*/ 2147483646 w 58"/>
              <a:gd name="T13" fmla="*/ 2147483646 h 80"/>
              <a:gd name="T14" fmla="*/ 2147483646 w 58"/>
              <a:gd name="T15" fmla="*/ 2147483646 h 80"/>
              <a:gd name="T16" fmla="*/ 2147483646 w 58"/>
              <a:gd name="T17" fmla="*/ 2147483646 h 80"/>
              <a:gd name="T18" fmla="*/ 2147483646 w 58"/>
              <a:gd name="T19" fmla="*/ 2147483646 h 80"/>
              <a:gd name="T20" fmla="*/ 2147483646 w 58"/>
              <a:gd name="T21" fmla="*/ 2147483646 h 80"/>
              <a:gd name="T22" fmla="*/ 2147483646 w 58"/>
              <a:gd name="T23" fmla="*/ 2147483646 h 80"/>
              <a:gd name="T24" fmla="*/ 2147483646 w 58"/>
              <a:gd name="T25" fmla="*/ 2147483646 h 80"/>
              <a:gd name="T26" fmla="*/ 2147483646 w 58"/>
              <a:gd name="T27" fmla="*/ 2147483646 h 80"/>
              <a:gd name="T28" fmla="*/ 363938836 w 58"/>
              <a:gd name="T29" fmla="*/ 2147483646 h 80"/>
              <a:gd name="T30" fmla="*/ 0 w 58"/>
              <a:gd name="T31" fmla="*/ 2147483646 h 80"/>
              <a:gd name="T32" fmla="*/ 2147483646 w 58"/>
              <a:gd name="T33" fmla="*/ 2147483646 h 80"/>
              <a:gd name="T34" fmla="*/ 2147483646 w 58"/>
              <a:gd name="T35" fmla="*/ 2147483646 h 80"/>
              <a:gd name="T36" fmla="*/ 2147483646 w 58"/>
              <a:gd name="T37" fmla="*/ 2147483646 h 80"/>
              <a:gd name="T38" fmla="*/ 2147483646 w 58"/>
              <a:gd name="T39" fmla="*/ 2147483646 h 80"/>
              <a:gd name="T40" fmla="*/ 2147483646 w 58"/>
              <a:gd name="T41" fmla="*/ 2147483646 h 80"/>
              <a:gd name="T42" fmla="*/ 2147483646 w 58"/>
              <a:gd name="T43" fmla="*/ 2147483646 h 80"/>
              <a:gd name="T44" fmla="*/ 1819732336 w 58"/>
              <a:gd name="T45" fmla="*/ 2147483646 h 80"/>
              <a:gd name="T46" fmla="*/ 2147483646 w 58"/>
              <a:gd name="T47" fmla="*/ 2147483646 h 80"/>
              <a:gd name="T48" fmla="*/ 2147483646 w 58"/>
              <a:gd name="T49" fmla="*/ 0 h 80"/>
              <a:gd name="T50" fmla="*/ 2147483646 w 58"/>
              <a:gd name="T51" fmla="*/ 2147483646 h 80"/>
              <a:gd name="T52" fmla="*/ 2147483646 w 58"/>
              <a:gd name="T53" fmla="*/ 2147483646 h 80"/>
              <a:gd name="T54" fmla="*/ 2147483646 w 58"/>
              <a:gd name="T55" fmla="*/ 2147483646 h 80"/>
              <a:gd name="T56" fmla="*/ 2147483646 w 58"/>
              <a:gd name="T57" fmla="*/ 0 h 8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8" h="80">
                <a:moveTo>
                  <a:pt x="20" y="20"/>
                </a:moveTo>
                <a:cubicBezTo>
                  <a:pt x="42" y="20"/>
                  <a:pt x="42" y="20"/>
                  <a:pt x="42" y="20"/>
                </a:cubicBezTo>
                <a:cubicBezTo>
                  <a:pt x="46" y="36"/>
                  <a:pt x="46" y="36"/>
                  <a:pt x="46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8" y="39"/>
                  <a:pt x="58" y="39"/>
                  <a:pt x="58" y="39"/>
                </a:cubicBezTo>
                <a:cubicBezTo>
                  <a:pt x="42" y="41"/>
                  <a:pt x="42" y="41"/>
                  <a:pt x="42" y="41"/>
                </a:cubicBezTo>
                <a:cubicBezTo>
                  <a:pt x="37" y="35"/>
                  <a:pt x="37" y="35"/>
                  <a:pt x="37" y="35"/>
                </a:cubicBezTo>
                <a:cubicBezTo>
                  <a:pt x="34" y="46"/>
                  <a:pt x="34" y="46"/>
                  <a:pt x="34" y="46"/>
                </a:cubicBezTo>
                <a:cubicBezTo>
                  <a:pt x="46" y="60"/>
                  <a:pt x="46" y="60"/>
                  <a:pt x="46" y="60"/>
                </a:cubicBezTo>
                <a:cubicBezTo>
                  <a:pt x="46" y="79"/>
                  <a:pt x="46" y="79"/>
                  <a:pt x="46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37" y="63"/>
                  <a:pt x="37" y="63"/>
                  <a:pt x="37" y="63"/>
                </a:cubicBezTo>
                <a:cubicBezTo>
                  <a:pt x="27" y="56"/>
                  <a:pt x="27" y="56"/>
                  <a:pt x="27" y="56"/>
                </a:cubicBezTo>
                <a:cubicBezTo>
                  <a:pt x="24" y="60"/>
                  <a:pt x="19" y="68"/>
                  <a:pt x="19" y="68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14" y="62"/>
                  <a:pt x="14" y="62"/>
                  <a:pt x="14" y="62"/>
                </a:cubicBezTo>
                <a:cubicBezTo>
                  <a:pt x="17" y="45"/>
                  <a:pt x="17" y="45"/>
                  <a:pt x="17" y="45"/>
                </a:cubicBezTo>
                <a:cubicBezTo>
                  <a:pt x="20" y="31"/>
                  <a:pt x="20" y="31"/>
                  <a:pt x="20" y="31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44"/>
                  <a:pt x="15" y="44"/>
                  <a:pt x="15" y="44"/>
                </a:cubicBezTo>
                <a:cubicBezTo>
                  <a:pt x="11" y="45"/>
                  <a:pt x="11" y="45"/>
                  <a:pt x="11" y="45"/>
                </a:cubicBezTo>
                <a:cubicBezTo>
                  <a:pt x="5" y="31"/>
                  <a:pt x="5" y="31"/>
                  <a:pt x="5" y="31"/>
                </a:cubicBezTo>
                <a:cubicBezTo>
                  <a:pt x="20" y="20"/>
                  <a:pt x="20" y="20"/>
                  <a:pt x="20" y="20"/>
                </a:cubicBezTo>
                <a:close/>
                <a:moveTo>
                  <a:pt x="32" y="0"/>
                </a:move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27" y="18"/>
                  <a:pt x="23" y="14"/>
                  <a:pt x="23" y="9"/>
                </a:cubicBezTo>
                <a:cubicBezTo>
                  <a:pt x="23" y="4"/>
                  <a:pt x="27" y="0"/>
                  <a:pt x="3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180"/>
          <p:cNvSpPr txBox="1">
            <a:spLocks noChangeArrowheads="1"/>
          </p:cNvSpPr>
          <p:nvPr/>
        </p:nvSpPr>
        <p:spPr bwMode="auto">
          <a:xfrm>
            <a:off x="2697035" y="3828772"/>
            <a:ext cx="5067497" cy="31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NBA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篮球历史上，最高的山，最长的河”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80"/>
          <p:cNvSpPr txBox="1">
            <a:spLocks noChangeArrowheads="1"/>
          </p:cNvSpPr>
          <p:nvPr/>
        </p:nvSpPr>
        <p:spPr bwMode="auto">
          <a:xfrm>
            <a:off x="2343532" y="2873718"/>
            <a:ext cx="650281" cy="2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80"/>
          <p:cNvSpPr txBox="1">
            <a:spLocks noChangeArrowheads="1"/>
          </p:cNvSpPr>
          <p:nvPr/>
        </p:nvSpPr>
        <p:spPr bwMode="auto">
          <a:xfrm>
            <a:off x="3452474" y="2684184"/>
            <a:ext cx="1012923" cy="4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请输入您想要的文字</a:t>
            </a:r>
          </a:p>
        </p:txBody>
      </p:sp>
      <p:sp>
        <p:nvSpPr>
          <p:cNvPr id="13" name="文本框 180"/>
          <p:cNvSpPr txBox="1">
            <a:spLocks noChangeArrowheads="1"/>
          </p:cNvSpPr>
          <p:nvPr/>
        </p:nvSpPr>
        <p:spPr bwMode="auto">
          <a:xfrm>
            <a:off x="4816914" y="2435154"/>
            <a:ext cx="1012923" cy="4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请输入您想要的文字</a:t>
            </a:r>
          </a:p>
        </p:txBody>
      </p:sp>
      <p:sp>
        <p:nvSpPr>
          <p:cNvPr id="14" name="文本框 180"/>
          <p:cNvSpPr txBox="1">
            <a:spLocks noChangeArrowheads="1"/>
          </p:cNvSpPr>
          <p:nvPr/>
        </p:nvSpPr>
        <p:spPr bwMode="auto">
          <a:xfrm>
            <a:off x="6118680" y="2203842"/>
            <a:ext cx="1012923" cy="4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请输入您想要的文字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59" y="2717357"/>
            <a:ext cx="1006478" cy="6520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21" y="2453852"/>
            <a:ext cx="834955" cy="8397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51" y="2184860"/>
            <a:ext cx="1220870" cy="813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61" y="1874517"/>
            <a:ext cx="1202760" cy="8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5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216970" y="358911"/>
            <a:ext cx="230031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800" dirty="0">
                <a:solidFill>
                  <a:schemeClr val="bg1"/>
                </a:solidFill>
                <a:latin typeface="Paralines" pitchFamily="50" charset="0"/>
                <a:ea typeface="微软雅黑" pitchFamily="34" charset="-122"/>
              </a:rPr>
              <a:t>02</a:t>
            </a:r>
            <a:endParaRPr lang="zh-CN" altLang="en-US" sz="16800" dirty="0">
              <a:solidFill>
                <a:schemeClr val="bg1"/>
              </a:solidFill>
              <a:latin typeface="Paralines" pitchFamily="50" charset="0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306357" y="2948596"/>
            <a:ext cx="3837643" cy="11427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5631894" y="2975897"/>
            <a:ext cx="2663936" cy="105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贫困中的坚韧起步</a:t>
            </a:r>
          </a:p>
        </p:txBody>
      </p:sp>
    </p:spTree>
    <p:extLst>
      <p:ext uri="{BB962C8B-B14F-4D97-AF65-F5344CB8AC3E}">
        <p14:creationId xmlns:p14="http://schemas.microsoft.com/office/powerpoint/2010/main" val="40476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童年生活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4887350" y="865635"/>
            <a:ext cx="3267029" cy="58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如果不是篮球，詹姆斯的童年只剩下关于贫穷、动荡的记忆。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2096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8" y="2015442"/>
            <a:ext cx="4139032" cy="22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48714" y="156132"/>
            <a:ext cx="117307" cy="4057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9"/>
          <p:cNvSpPr txBox="1">
            <a:spLocks noChangeArrowheads="1"/>
          </p:cNvSpPr>
          <p:nvPr/>
        </p:nvSpPr>
        <p:spPr bwMode="auto">
          <a:xfrm>
            <a:off x="6322259" y="191731"/>
            <a:ext cx="2617271" cy="34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童年生活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80"/>
          <p:cNvSpPr txBox="1">
            <a:spLocks noChangeArrowheads="1"/>
          </p:cNvSpPr>
          <p:nvPr/>
        </p:nvSpPr>
        <p:spPr bwMode="auto">
          <a:xfrm>
            <a:off x="4887350" y="865635"/>
            <a:ext cx="3267029" cy="58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如果不是篮球，詹姆斯的童年只剩下关于贫穷、动荡的记忆。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21" y="0"/>
            <a:ext cx="398345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05" y="1685109"/>
            <a:ext cx="3316333" cy="331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13751</TotalTime>
  <Pages>0</Pages>
  <Words>4046</Words>
  <Characters>0</Characters>
  <Application>Microsoft Office PowerPoint</Application>
  <DocSecurity>0</DocSecurity>
  <PresentationFormat>全屏显示(16:9)</PresentationFormat>
  <Lines>0</Lines>
  <Paragraphs>353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43</vt:i4>
      </vt:variant>
    </vt:vector>
  </HeadingPairs>
  <TitlesOfParts>
    <vt:vector size="70" baseType="lpstr">
      <vt:lpstr>FontAwesome</vt:lpstr>
      <vt:lpstr>Gill Sans</vt:lpstr>
      <vt:lpstr>Meiryo</vt:lpstr>
      <vt:lpstr>Paralines</vt:lpstr>
      <vt:lpstr>方正兰亭超细黑简体</vt:lpstr>
      <vt:lpstr>华文细黑</vt:lpstr>
      <vt:lpstr>迷你简菱心</vt:lpstr>
      <vt:lpstr>时尚中黑简体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James Ding</cp:lastModifiedBy>
  <cp:revision>266</cp:revision>
  <dcterms:created xsi:type="dcterms:W3CDTF">2015-07-30T01:13:05Z</dcterms:created>
  <dcterms:modified xsi:type="dcterms:W3CDTF">2025-03-07T10:28:54Z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  <property fmtid="{D5CDD505-2E9C-101B-9397-08002B2CF9AE}" pid="3" name="MXICTradeSecret">
    <vt:lpwstr>No</vt:lpwstr>
  </property>
  <property fmtid="{D5CDD505-2E9C-101B-9397-08002B2CF9AE}" pid="4" name="MXICMarkedBy">
    <vt:lpwstr>User</vt:lpwstr>
  </property>
  <property fmtid="{D5CDD505-2E9C-101B-9397-08002B2CF9AE}" pid="5" name="MXICSecret">
    <vt:lpwstr>None</vt:lpwstr>
  </property>
  <property fmtid="{D5CDD505-2E9C-101B-9397-08002B2CF9AE}" pid="6" name="MXICSecretDLP">
    <vt:lpwstr>_#MacronixNone#_</vt:lpwstr>
  </property>
</Properties>
</file>